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1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_rels/slide35.xml.rels" ContentType="application/vnd.openxmlformats-package.relationships+xml"/>
  <Override PartName="/ppt/slides/_rels/slide1.xml.rels" ContentType="application/vnd.openxmlformats-package.relationships+xml"/>
  <Override PartName="/ppt/slides/_rels/slide22.xml.rels" ContentType="application/vnd.openxmlformats-package.relationships+xml"/>
  <Override PartName="/ppt/slides/_rels/slide36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37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38.xml.rels" ContentType="application/vnd.openxmlformats-package.relationships+xml"/>
  <Override PartName="/ppt/slides/_rels/slide5.xml.rels" ContentType="application/vnd.openxmlformats-package.relationships+xml"/>
  <Override PartName="/ppt/slides/_rels/slide39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25.xml.rels" ContentType="application/vnd.openxmlformats-package.relationships+xml"/>
  <Override PartName="/ppt/slides/_rels/slide8.xml.rels" ContentType="application/vnd.openxmlformats-package.relationships+xml"/>
  <Override PartName="/ppt/slides/_rels/slide26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  <Override PartName="/ppt/slides/_rels/slide40.xml.rels" ContentType="application/vnd.openxmlformats-package.relationships+xml"/>
  <Override PartName="/ppt/slides/_rels/slide41.xml.rels" ContentType="application/vnd.openxmlformats-package.relationships+xml"/>
  <Override PartName="/ppt/slides/_rels/slide42.xml.rels" ContentType="application/vnd.openxmlformats-package.relationships+xml"/>
  <Override PartName="/ppt/slides/_rels/slide43.xml.rels" ContentType="application/vnd.openxmlformats-package.relationships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</p:sldMasterIdLst>
  <p:sldIdLst>
    <p:sldId id="256" r:id="rId14"/>
    <p:sldId id="257" r:id="rId15"/>
    <p:sldId id="258" r:id="rId16"/>
    <p:sldId id="259" r:id="rId17"/>
    <p:sldId id="260" r:id="rId18"/>
    <p:sldId id="261" r:id="rId19"/>
    <p:sldId id="262" r:id="rId20"/>
    <p:sldId id="263" r:id="rId21"/>
    <p:sldId id="264" r:id="rId22"/>
    <p:sldId id="265" r:id="rId23"/>
    <p:sldId id="266" r:id="rId24"/>
    <p:sldId id="267" r:id="rId25"/>
    <p:sldId id="268" r:id="rId26"/>
    <p:sldId id="269" r:id="rId27"/>
    <p:sldId id="270" r:id="rId28"/>
    <p:sldId id="271" r:id="rId29"/>
    <p:sldId id="272" r:id="rId30"/>
    <p:sldId id="273" r:id="rId31"/>
    <p:sldId id="274" r:id="rId32"/>
    <p:sldId id="275" r:id="rId33"/>
    <p:sldId id="276" r:id="rId34"/>
    <p:sldId id="277" r:id="rId35"/>
    <p:sldId id="278" r:id="rId36"/>
    <p:sldId id="279" r:id="rId37"/>
    <p:sldId id="280" r:id="rId38"/>
    <p:sldId id="281" r:id="rId39"/>
    <p:sldId id="282" r:id="rId40"/>
    <p:sldId id="283" r:id="rId41"/>
    <p:sldId id="284" r:id="rId42"/>
    <p:sldId id="285" r:id="rId43"/>
    <p:sldId id="286" r:id="rId44"/>
    <p:sldId id="287" r:id="rId45"/>
    <p:sldId id="288" r:id="rId46"/>
    <p:sldId id="289" r:id="rId47"/>
    <p:sldId id="290" r:id="rId48"/>
    <p:sldId id="291" r:id="rId49"/>
    <p:sldId id="292" r:id="rId50"/>
    <p:sldId id="293" r:id="rId51"/>
    <p:sldId id="294" r:id="rId52"/>
    <p:sldId id="295" r:id="rId53"/>
    <p:sldId id="296" r:id="rId54"/>
    <p:sldId id="297" r:id="rId55"/>
    <p:sldId id="298" r:id="rId56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" Target="slides/slide1.xml"/><Relationship Id="rId15" Type="http://schemas.openxmlformats.org/officeDocument/2006/relationships/slide" Target="slides/slide2.xml"/><Relationship Id="rId16" Type="http://schemas.openxmlformats.org/officeDocument/2006/relationships/slide" Target="slides/slide3.xml"/><Relationship Id="rId17" Type="http://schemas.openxmlformats.org/officeDocument/2006/relationships/slide" Target="slides/slide4.xml"/><Relationship Id="rId18" Type="http://schemas.openxmlformats.org/officeDocument/2006/relationships/slide" Target="slides/slide5.xml"/><Relationship Id="rId19" Type="http://schemas.openxmlformats.org/officeDocument/2006/relationships/slide" Target="slides/slide6.xml"/><Relationship Id="rId20" Type="http://schemas.openxmlformats.org/officeDocument/2006/relationships/slide" Target="slides/slide7.xml"/><Relationship Id="rId21" Type="http://schemas.openxmlformats.org/officeDocument/2006/relationships/slide" Target="slides/slide8.xml"/><Relationship Id="rId22" Type="http://schemas.openxmlformats.org/officeDocument/2006/relationships/slide" Target="slides/slide9.xml"/><Relationship Id="rId23" Type="http://schemas.openxmlformats.org/officeDocument/2006/relationships/slide" Target="slides/slide10.xml"/><Relationship Id="rId24" Type="http://schemas.openxmlformats.org/officeDocument/2006/relationships/slide" Target="slides/slide11.xml"/><Relationship Id="rId25" Type="http://schemas.openxmlformats.org/officeDocument/2006/relationships/slide" Target="slides/slide12.xml"/><Relationship Id="rId26" Type="http://schemas.openxmlformats.org/officeDocument/2006/relationships/slide" Target="slides/slide13.xml"/><Relationship Id="rId27" Type="http://schemas.openxmlformats.org/officeDocument/2006/relationships/slide" Target="slides/slide14.xml"/><Relationship Id="rId28" Type="http://schemas.openxmlformats.org/officeDocument/2006/relationships/slide" Target="slides/slide15.xml"/><Relationship Id="rId29" Type="http://schemas.openxmlformats.org/officeDocument/2006/relationships/slide" Target="slides/slide16.xml"/><Relationship Id="rId30" Type="http://schemas.openxmlformats.org/officeDocument/2006/relationships/slide" Target="slides/slide17.xml"/><Relationship Id="rId31" Type="http://schemas.openxmlformats.org/officeDocument/2006/relationships/slide" Target="slides/slide18.xml"/><Relationship Id="rId32" Type="http://schemas.openxmlformats.org/officeDocument/2006/relationships/slide" Target="slides/slide19.xml"/><Relationship Id="rId33" Type="http://schemas.openxmlformats.org/officeDocument/2006/relationships/slide" Target="slides/slide20.xml"/><Relationship Id="rId34" Type="http://schemas.openxmlformats.org/officeDocument/2006/relationships/slide" Target="slides/slide21.xml"/><Relationship Id="rId35" Type="http://schemas.openxmlformats.org/officeDocument/2006/relationships/slide" Target="slides/slide22.xml"/><Relationship Id="rId36" Type="http://schemas.openxmlformats.org/officeDocument/2006/relationships/slide" Target="slides/slide23.xml"/><Relationship Id="rId37" Type="http://schemas.openxmlformats.org/officeDocument/2006/relationships/slide" Target="slides/slide24.xml"/><Relationship Id="rId38" Type="http://schemas.openxmlformats.org/officeDocument/2006/relationships/slide" Target="slides/slide25.xml"/><Relationship Id="rId39" Type="http://schemas.openxmlformats.org/officeDocument/2006/relationships/slide" Target="slides/slide26.xml"/><Relationship Id="rId40" Type="http://schemas.openxmlformats.org/officeDocument/2006/relationships/slide" Target="slides/slide27.xml"/><Relationship Id="rId41" Type="http://schemas.openxmlformats.org/officeDocument/2006/relationships/slide" Target="slides/slide28.xml"/><Relationship Id="rId42" Type="http://schemas.openxmlformats.org/officeDocument/2006/relationships/slide" Target="slides/slide29.xml"/><Relationship Id="rId43" Type="http://schemas.openxmlformats.org/officeDocument/2006/relationships/slide" Target="slides/slide30.xml"/><Relationship Id="rId44" Type="http://schemas.openxmlformats.org/officeDocument/2006/relationships/slide" Target="slides/slide31.xml"/><Relationship Id="rId45" Type="http://schemas.openxmlformats.org/officeDocument/2006/relationships/slide" Target="slides/slide32.xml"/><Relationship Id="rId46" Type="http://schemas.openxmlformats.org/officeDocument/2006/relationships/slide" Target="slides/slide33.xml"/><Relationship Id="rId47" Type="http://schemas.openxmlformats.org/officeDocument/2006/relationships/slide" Target="slides/slide34.xml"/><Relationship Id="rId48" Type="http://schemas.openxmlformats.org/officeDocument/2006/relationships/slide" Target="slides/slide35.xml"/><Relationship Id="rId49" Type="http://schemas.openxmlformats.org/officeDocument/2006/relationships/slide" Target="slides/slide36.xml"/><Relationship Id="rId50" Type="http://schemas.openxmlformats.org/officeDocument/2006/relationships/slide" Target="slides/slide37.xml"/><Relationship Id="rId51" Type="http://schemas.openxmlformats.org/officeDocument/2006/relationships/slide" Target="slides/slide38.xml"/><Relationship Id="rId52" Type="http://schemas.openxmlformats.org/officeDocument/2006/relationships/slide" Target="slides/slide39.xml"/><Relationship Id="rId53" Type="http://schemas.openxmlformats.org/officeDocument/2006/relationships/slide" Target="slides/slide40.xml"/><Relationship Id="rId54" Type="http://schemas.openxmlformats.org/officeDocument/2006/relationships/slide" Target="slides/slide41.xml"/><Relationship Id="rId55" Type="http://schemas.openxmlformats.org/officeDocument/2006/relationships/slide" Target="slides/slide42.xml"/><Relationship Id="rId56" Type="http://schemas.openxmlformats.org/officeDocument/2006/relationships/slide" Target="slides/slide43.xml"/><Relationship Id="rId57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tr-TR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728005D-3F69-45E4-BFD4-DEEDBA25348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tr-TR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3ED4DB4-96E8-4767-8DDB-CDBD7E4B741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tr-TR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tr-TR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0720" cy="4349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6225840" y="1825560"/>
            <a:ext cx="5130720" cy="4349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035C8288-0EDC-4106-B2C3-AC72C1D6324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tr-TR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C45FBF28-6617-45DA-90C0-2A954F3957E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tr-TR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tr-TR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0FE6B471-D1B5-46E1-A571-C42DF13C4E5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tr-TR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4635D4C2-CEC9-4282-B83E-A7801EF1880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tr-TR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747A7B27-FEBA-4060-B7B2-1C13939FF6C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tr-TR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3"/>
          </p:nvPr>
        </p:nvSpPr>
        <p:spPr/>
        <p:txBody>
          <a:bodyPr/>
          <a:p>
            <a:fld id="{C30B9D60-62B5-40AF-A0F1-3ED00437EF2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4"/>
          </p:nvPr>
        </p:nvSpPr>
        <p:spPr/>
        <p:txBody>
          <a:bodyPr/>
          <a:p>
            <a:r>
              <a:rPr lang="tr-TR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tr-TR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6"/>
          </p:nvPr>
        </p:nvSpPr>
        <p:spPr/>
        <p:txBody>
          <a:bodyPr/>
          <a:p>
            <a:fld id="{561F381A-BCA6-419D-B6E9-8B9D396A30B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7"/>
          </p:nvPr>
        </p:nvSpPr>
        <p:spPr/>
        <p:txBody>
          <a:bodyPr/>
          <a:p>
            <a:r>
              <a:rPr lang="tr-TR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9"/>
          </p:nvPr>
        </p:nvSpPr>
        <p:spPr/>
        <p:txBody>
          <a:bodyPr/>
          <a:p>
            <a:fld id="{379EB75E-A2EC-4868-8A0C-DA872FC49E0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0"/>
          </p:nvPr>
        </p:nvSpPr>
        <p:spPr/>
        <p:txBody>
          <a:bodyPr/>
          <a:p>
            <a:r>
              <a:rPr lang="tr-TR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2"/>
          </p:nvPr>
        </p:nvSpPr>
        <p:spPr/>
        <p:txBody>
          <a:bodyPr/>
          <a:p>
            <a:fld id="{D2380313-DCC1-4654-96C7-8E10CA26AC1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3"/>
          </p:nvPr>
        </p:nvSpPr>
        <p:spPr/>
        <p:txBody>
          <a:bodyPr/>
          <a:p>
            <a:r>
              <a:rPr lang="tr-TR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tr-TR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5"/>
          </p:nvPr>
        </p:nvSpPr>
        <p:spPr/>
        <p:txBody>
          <a:bodyPr/>
          <a:p>
            <a:fld id="{0AC4A4E9-DDFA-497A-833F-93BE80D3545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6"/>
          </p:nvPr>
        </p:nvSpPr>
        <p:spPr/>
        <p:txBody>
          <a:bodyPr/>
          <a:p>
            <a:r>
              <a:rPr lang="tr-TR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Ana başlık metnini düzenlemek için tıklayın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Anahat metninin biçimini düzenlemek için tıklayın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İkinci Anahat Düzeyi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Üçüncü Anahat Düzeyi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Dördüncü Anahat Düzeyi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Beşinci Anahat Düzeyi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Altıncı Anahat Düzeyi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Yedinci Anahat Düzeyi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tr-TR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pc="-1" strike="noStrike">
                <a:solidFill>
                  <a:srgbClr val="ffffff"/>
                </a:solidFill>
                <a:latin typeface="Times New Roman"/>
              </a:rPr>
              <a:t>&lt;footer&gt;</a:t>
            </a:r>
            <a:endParaRPr b="0" lang="tr-TR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200" spc="-1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526A29F7-A782-4EAE-94FF-EDD012C5B08C}" type="slidenum">
              <a:rPr b="0" lang="tr-TR" sz="1200" spc="-1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&lt;number&gt;</a:t>
            </a:fld>
            <a:endParaRPr b="0" lang="tr-TR" sz="12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tr-TR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tr-TR" sz="1400" spc="-1" strike="noStrike">
                <a:solidFill>
                  <a:srgbClr val="ffffff"/>
                </a:solidFill>
                <a:latin typeface="Times New Roman"/>
              </a:rPr>
              <a:t>&lt;date/time&gt;</a:t>
            </a:r>
            <a:endParaRPr b="0" lang="tr-TR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ftr" idx="4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tr-TR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pc="-1" strike="noStrike">
                <a:solidFill>
                  <a:srgbClr val="ffffff"/>
                </a:solidFill>
                <a:latin typeface="Times New Roman"/>
              </a:rPr>
              <a:t>&lt;footer&gt;</a:t>
            </a:r>
            <a:endParaRPr b="0" lang="tr-TR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ldNum" idx="5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200" spc="-1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E783D91C-8A4C-4D1D-AAA3-AC58F30AD097}" type="slidenum">
              <a:rPr b="0" lang="tr-TR" sz="1200" spc="-1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&lt;number&gt;</a:t>
            </a:fld>
            <a:endParaRPr b="0" lang="tr-TR" sz="12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dt" idx="6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tr-TR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tr-TR" sz="1400" spc="-1" strike="noStrike">
                <a:solidFill>
                  <a:srgbClr val="ffffff"/>
                </a:solidFill>
                <a:latin typeface="Times New Roman"/>
              </a:rPr>
              <a:t>&lt;date/time&gt;</a:t>
            </a:r>
            <a:endParaRPr b="0" lang="tr-TR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Ana başlık metnini düzenlemek için tıklayın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0360" cy="4349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Anahat metninin biçimini düzenlemek için tıklayın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İkinci Anahat Düzeyi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Üçüncü Anahat Düzeyi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Dördüncü Anahat Düzeyi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Beşinci Anahat Düzeyi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Altıncı Anahat Düzeyi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Yedinci Anahat Düzeyi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6225840" y="1825560"/>
            <a:ext cx="5130360" cy="4349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Anahat metninin biçimini düzenlemek için tıklayın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İkinci Anahat Düzeyi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Üçüncü Anahat Düzeyi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Dördüncü Anahat Düzeyi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Beşinci Anahat Düzeyi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Altıncı Anahat Düzeyi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Yedinci Anahat Düzeyi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" name="PlaceHolder 4"/>
          <p:cNvSpPr>
            <a:spLocks noGrp="1"/>
          </p:cNvSpPr>
          <p:nvPr>
            <p:ph type="ftr" idx="7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tr-TR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pc="-1" strike="noStrike">
                <a:solidFill>
                  <a:srgbClr val="ffffff"/>
                </a:solidFill>
                <a:latin typeface="Times New Roman"/>
              </a:rPr>
              <a:t>&lt;footer&gt;</a:t>
            </a:r>
            <a:endParaRPr b="0" lang="tr-TR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4" name="PlaceHolder 5"/>
          <p:cNvSpPr>
            <a:spLocks noGrp="1"/>
          </p:cNvSpPr>
          <p:nvPr>
            <p:ph type="sldNum" idx="8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200" spc="-1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095C6609-CB80-418B-B6FA-F0F071B0E916}" type="slidenum">
              <a:rPr b="0" lang="tr-TR" sz="1200" spc="-1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&lt;number&gt;</a:t>
            </a:fld>
            <a:endParaRPr b="0" lang="tr-TR" sz="12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5" name="PlaceHolder 6"/>
          <p:cNvSpPr>
            <a:spLocks noGrp="1"/>
          </p:cNvSpPr>
          <p:nvPr>
            <p:ph type="dt" idx="9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tr-TR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tr-TR" sz="1400" spc="-1" strike="noStrike">
                <a:solidFill>
                  <a:srgbClr val="ffffff"/>
                </a:solidFill>
                <a:latin typeface="Times New Roman"/>
              </a:rPr>
              <a:t>&lt;date/time&gt;</a:t>
            </a:r>
            <a:endParaRPr b="0" lang="tr-TR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ftr" idx="10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tr-TR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pc="-1" strike="noStrike">
                <a:solidFill>
                  <a:srgbClr val="ffffff"/>
                </a:solidFill>
                <a:latin typeface="Times New Roman"/>
              </a:rPr>
              <a:t>&lt;footer&gt;</a:t>
            </a:r>
            <a:endParaRPr b="0" lang="tr-TR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sldNum" idx="11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200" spc="-1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7F2BF5D5-204B-4971-AF51-0AEF24A0633A}" type="slidenum">
              <a:rPr b="0" lang="tr-TR" sz="1200" spc="-1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&lt;number&gt;</a:t>
            </a:fld>
            <a:endParaRPr b="0" lang="tr-TR" sz="12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dt" idx="12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tr-TR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tr-TR" sz="1400" spc="-1" strike="noStrike">
                <a:solidFill>
                  <a:srgbClr val="ffffff"/>
                </a:solidFill>
                <a:latin typeface="Times New Roman"/>
              </a:rPr>
              <a:t>&lt;date/time&gt;</a:t>
            </a:r>
            <a:endParaRPr b="0" lang="tr-TR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Ana başlık metnini düzenlemek için tıklayın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ftr" idx="13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tr-TR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pc="-1" strike="noStrike">
                <a:solidFill>
                  <a:srgbClr val="ffffff"/>
                </a:solidFill>
                <a:latin typeface="Times New Roman"/>
              </a:rPr>
              <a:t>&lt;footer&gt;</a:t>
            </a:r>
            <a:endParaRPr b="0" lang="tr-TR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sldNum" idx="14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200" spc="-1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340053B9-5BBB-475B-9E82-37BEF9F35C77}" type="slidenum">
              <a:rPr b="0" lang="tr-TR" sz="1200" spc="-1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&lt;number&gt;</a:t>
            </a:fld>
            <a:endParaRPr b="0" lang="tr-TR" sz="12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dt" idx="15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tr-TR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tr-TR" sz="1400" spc="-1" strike="noStrike">
                <a:solidFill>
                  <a:srgbClr val="ffffff"/>
                </a:solidFill>
                <a:latin typeface="Times New Roman"/>
              </a:rPr>
              <a:t>&lt;date/time&gt;</a:t>
            </a:r>
            <a:endParaRPr b="0" lang="tr-TR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ftr" idx="16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tr-TR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pc="-1" strike="noStrike">
                <a:solidFill>
                  <a:srgbClr val="ffffff"/>
                </a:solidFill>
                <a:latin typeface="Times New Roman"/>
              </a:rPr>
              <a:t>&lt;footer&gt;</a:t>
            </a:r>
            <a:endParaRPr b="0" lang="tr-TR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sldNum" idx="17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200" spc="-1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D4B476F8-4102-4299-85F6-D6E38C161259}" type="slidenum">
              <a:rPr b="0" lang="tr-TR" sz="1200" spc="-1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&lt;number&gt;</a:t>
            </a:fld>
            <a:endParaRPr b="0" lang="tr-TR" sz="12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dt" idx="18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tr-TR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tr-TR" sz="1400" spc="-1" strike="noStrike">
                <a:solidFill>
                  <a:srgbClr val="ffffff"/>
                </a:solidFill>
                <a:latin typeface="Times New Roman"/>
              </a:rPr>
              <a:t>&lt;date/time&gt;</a:t>
            </a:r>
            <a:endParaRPr b="0" lang="tr-TR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ftr" idx="19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tr-TR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pc="-1" strike="noStrike">
                <a:solidFill>
                  <a:srgbClr val="ffffff"/>
                </a:solidFill>
                <a:latin typeface="Times New Roman"/>
              </a:rPr>
              <a:t>&lt;footer&gt;</a:t>
            </a:r>
            <a:endParaRPr b="0" lang="tr-TR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sldNum" idx="20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200" spc="-1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7D893299-838C-4924-930C-071291E88A0E}" type="slidenum">
              <a:rPr b="0" lang="tr-TR" sz="1200" spc="-1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&lt;number&gt;</a:t>
            </a:fld>
            <a:endParaRPr b="0" lang="tr-TR" sz="12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dt" idx="21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tr-TR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tr-TR" sz="1400" spc="-1" strike="noStrike">
                <a:solidFill>
                  <a:srgbClr val="ffffff"/>
                </a:solidFill>
                <a:latin typeface="Times New Roman"/>
              </a:rPr>
              <a:t>&lt;date/time&gt;</a:t>
            </a:r>
            <a:endParaRPr b="0" lang="tr-TR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ftr" idx="22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tr-TR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pc="-1" strike="noStrike">
                <a:solidFill>
                  <a:srgbClr val="ffffff"/>
                </a:solidFill>
                <a:latin typeface="Times New Roman"/>
              </a:rPr>
              <a:t>&lt;footer&gt;</a:t>
            </a:r>
            <a:endParaRPr b="0" lang="tr-TR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sldNum" idx="23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200" spc="-1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64BB00FC-DD3E-4F82-92B5-2F1E8F3A8AA6}" type="slidenum">
              <a:rPr b="0" lang="tr-TR" sz="1200" spc="-1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&lt;number&gt;</a:t>
            </a:fld>
            <a:endParaRPr b="0" lang="tr-TR" sz="12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dt" idx="24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tr-TR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tr-TR" sz="1400" spc="-1" strike="noStrike">
                <a:solidFill>
                  <a:srgbClr val="ffffff"/>
                </a:solidFill>
                <a:latin typeface="Times New Roman"/>
              </a:rPr>
              <a:t>&lt;date/time&gt;</a:t>
            </a:r>
            <a:endParaRPr b="0" lang="tr-TR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Ana başlık metnini düzenlemek için tıklayın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ftr" idx="25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tr-TR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pc="-1" strike="noStrike">
                <a:solidFill>
                  <a:srgbClr val="ffffff"/>
                </a:solidFill>
                <a:latin typeface="Times New Roman"/>
              </a:rPr>
              <a:t>&lt;footer&gt;</a:t>
            </a:r>
            <a:endParaRPr b="0" lang="tr-TR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sldNum" idx="26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200" spc="-1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16339D0D-3546-4E87-BEC0-414B109B6380}" type="slidenum">
              <a:rPr b="0" lang="tr-TR" sz="1200" spc="-1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&lt;number&gt;</a:t>
            </a:fld>
            <a:endParaRPr b="0" lang="tr-TR" sz="12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dt" idx="27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tr-TR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tr-TR" sz="1400" spc="-1" strike="noStrike">
                <a:solidFill>
                  <a:srgbClr val="ffffff"/>
                </a:solidFill>
                <a:latin typeface="Times New Roman"/>
              </a:rPr>
              <a:t>&lt;date/time&gt;</a:t>
            </a:r>
            <a:endParaRPr b="0" lang="tr-TR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ftr" idx="28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tr-TR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pc="-1" strike="noStrike">
                <a:solidFill>
                  <a:srgbClr val="ffffff"/>
                </a:solidFill>
                <a:latin typeface="Times New Roman"/>
              </a:rPr>
              <a:t>&lt;footer&gt;</a:t>
            </a:r>
            <a:endParaRPr b="0" lang="tr-TR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sldNum" idx="29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200" spc="-1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5A7EE750-D145-4841-BA7C-421883AFA9C4}" type="slidenum">
              <a:rPr b="0" lang="tr-TR" sz="1200" spc="-1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&lt;number&gt;</a:t>
            </a:fld>
            <a:endParaRPr b="0" lang="tr-TR" sz="12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dt" idx="30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tr-TR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tr-TR" sz="1400" spc="-1" strike="noStrike">
                <a:solidFill>
                  <a:srgbClr val="ffffff"/>
                </a:solidFill>
                <a:latin typeface="Times New Roman"/>
              </a:rPr>
              <a:t>&lt;date/time&gt;</a:t>
            </a:r>
            <a:endParaRPr b="0" lang="tr-TR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ftr" idx="31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tr-TR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pc="-1" strike="noStrike">
                <a:solidFill>
                  <a:srgbClr val="ffffff"/>
                </a:solidFill>
                <a:latin typeface="Times New Roman"/>
              </a:rPr>
              <a:t>&lt;footer&gt;</a:t>
            </a:r>
            <a:endParaRPr b="0" lang="tr-TR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sldNum" idx="32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200" spc="-1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F0BEE145-3ABE-4D1A-BB9E-020C203BF20C}" type="slidenum">
              <a:rPr b="0" lang="tr-TR" sz="1200" spc="-1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&lt;number&gt;</a:t>
            </a:fld>
            <a:endParaRPr b="0" lang="tr-TR" sz="12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dt" idx="33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tr-TR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tr-TR" sz="1400" spc="-1" strike="noStrike">
                <a:solidFill>
                  <a:srgbClr val="ffffff"/>
                </a:solidFill>
                <a:latin typeface="Times New Roman"/>
              </a:rPr>
              <a:t>&lt;date/time&gt;</a:t>
            </a:r>
            <a:endParaRPr b="0" lang="tr-TR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Ana başlık metnini düzenlemek için tıklayın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Anahat metninin biçimini düzenlemek için tıklayın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İkinci Anahat Düzeyi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Üçüncü Anahat Düzeyi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Dördüncü Anahat Düzeyi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Beşinci Anahat Düzeyi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Altıncı Anahat Düzeyi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solidFill>
                  <a:srgbClr val="ffffff"/>
                </a:solidFill>
                <a:latin typeface="Arial"/>
              </a:rPr>
              <a:t>Yedinci Anahat Düzeyi</a:t>
            </a:r>
            <a:endParaRPr b="0" lang="tr-TR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ftr" idx="34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tr-TR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pc="-1" strike="noStrike">
                <a:solidFill>
                  <a:srgbClr val="ffffff"/>
                </a:solidFill>
                <a:latin typeface="Times New Roman"/>
              </a:rPr>
              <a:t>&lt;footer&gt;</a:t>
            </a:r>
            <a:endParaRPr b="0" lang="tr-TR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1" name="PlaceHolder 4"/>
          <p:cNvSpPr>
            <a:spLocks noGrp="1"/>
          </p:cNvSpPr>
          <p:nvPr>
            <p:ph type="sldNum" idx="35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200" spc="-1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49EA83A3-5594-4D04-9828-C9E280367C68}" type="slidenum">
              <a:rPr b="0" lang="tr-TR" sz="1200" spc="-1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&lt;number&gt;</a:t>
            </a:fld>
            <a:endParaRPr b="0" lang="tr-TR" sz="12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2" name="PlaceHolder 5"/>
          <p:cNvSpPr>
            <a:spLocks noGrp="1"/>
          </p:cNvSpPr>
          <p:nvPr>
            <p:ph type="dt" idx="36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tr-TR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tr-TR" sz="1400" spc="-1" strike="noStrike">
                <a:solidFill>
                  <a:srgbClr val="ffffff"/>
                </a:solidFill>
                <a:latin typeface="Times New Roman"/>
              </a:rPr>
              <a:t>&lt;date/time&gt;</a:t>
            </a:r>
            <a:endParaRPr b="0" lang="tr-TR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1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38080" y="-180000"/>
            <a:ext cx="10513800" cy="1868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just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   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1. Kavram Olarak Halkla İlişkiler ve Pazarlama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838080" y="1260000"/>
            <a:ext cx="10513800" cy="4915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75000"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 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Halkla ilişkiler,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bir markanın ya da kuruluşun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itibarını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ve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algısını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yönetmek için kullanılan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stratejik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bir iletişim sürecidir</a:t>
            </a:r>
            <a:r>
              <a:rPr b="0" lang="x-none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   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Pazarlama ise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ürün ve hizmetlerin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satışını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artırmayı hedefleyen faaliyetlerden oluşur</a:t>
            </a:r>
            <a:r>
              <a:rPr b="0" lang="x-none" sz="3200" spc="-1" strike="noStrike">
                <a:solidFill>
                  <a:schemeClr val="accent3"/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Bu iki alanın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ortak noktası, hedef kitleyle etkili bir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iletişim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kurmaktır</a:t>
            </a:r>
            <a:r>
              <a:rPr b="0" lang="x-none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Halkla ilişkiler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,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pazarlamanın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tamamlayıcı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bir unsuru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olarak görülür</a:t>
            </a:r>
            <a:r>
              <a:rPr b="0" lang="x-none" sz="3200" spc="-1" strike="noStrike">
                <a:solidFill>
                  <a:srgbClr val="ffff00"/>
                </a:solidFill>
                <a:latin typeface="Times New Roman"/>
              </a:rPr>
              <a:t>.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    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P</a:t>
            </a:r>
            <a:r>
              <a:rPr b="0" lang="tr-CY" sz="3200" spc="-1" strike="noStrike">
                <a:solidFill>
                  <a:schemeClr val="accent3"/>
                </a:solidFill>
                <a:latin typeface="Times New Roman"/>
              </a:rPr>
              <a:t>azarlama karması;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Ü</a:t>
            </a:r>
            <a:r>
              <a:rPr b="0" lang="tr-CY" sz="3200" spc="-1" strike="noStrike">
                <a:solidFill>
                  <a:srgbClr val="ffff00"/>
                </a:solidFill>
                <a:latin typeface="Times New Roman"/>
              </a:rPr>
              <a:t>rün, fiyat, dağıtım, tutundurmadan</a:t>
            </a:r>
            <a:r>
              <a:rPr b="0" lang="tr-CY" sz="3200" spc="-1" strike="noStrike">
                <a:solidFill>
                  <a:schemeClr val="accent3"/>
                </a:solidFill>
                <a:latin typeface="Times New Roman"/>
              </a:rPr>
              <a:t> oluşur.   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CY" sz="3200" spc="-1" strike="noStrike">
                <a:solidFill>
                  <a:schemeClr val="accent3"/>
                </a:solidFill>
                <a:latin typeface="Times New Roman"/>
              </a:rPr>
              <a:t>  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T</a:t>
            </a:r>
            <a:r>
              <a:rPr b="0" lang="tr-CY" sz="3200" spc="-1" strike="noStrike">
                <a:solidFill>
                  <a:schemeClr val="accent3"/>
                </a:solidFill>
                <a:latin typeface="Times New Roman"/>
              </a:rPr>
              <a:t>utundurma karması ise; </a:t>
            </a:r>
            <a:r>
              <a:rPr b="0" lang="tr-CY" sz="3200" spc="-1" strike="noStrike">
                <a:solidFill>
                  <a:srgbClr val="ffff00"/>
                </a:solidFill>
                <a:latin typeface="Times New Roman"/>
              </a:rPr>
              <a:t>reklam, halkla ilişkiler, satış promosyonları, kişisel satış, doğrudan ve dijital satıştan oluşur.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/>
          </p:nvPr>
        </p:nvSpPr>
        <p:spPr>
          <a:xfrm>
            <a:off x="368280" y="622440"/>
            <a:ext cx="11478960" cy="5553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150000"/>
              </a:lnSpc>
              <a:spcBef>
                <a:spcPts val="1568"/>
              </a:spcBef>
              <a:spcAft>
                <a:spcPts val="567"/>
              </a:spcAft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</a:t>
            </a:r>
            <a:r>
              <a:rPr b="0" lang="tr-CY" sz="3200" spc="-1" strike="noStrike">
                <a:solidFill>
                  <a:srgbClr val="ffff00"/>
                </a:solidFill>
                <a:latin typeface="Times New Roman"/>
              </a:rPr>
              <a:t>   </a:t>
            </a:r>
            <a:r>
              <a:rPr b="0" lang="tr-CY" sz="3200" spc="-1" strike="noStrike">
                <a:solidFill>
                  <a:schemeClr val="lt1"/>
                </a:solidFill>
                <a:latin typeface="Times New Roman"/>
              </a:rPr>
              <a:t>H</a:t>
            </a:r>
            <a:r>
              <a:rPr b="0" lang="tr-TR" sz="3200" spc="-1" strike="noStrike">
                <a:solidFill>
                  <a:schemeClr val="lt1"/>
                </a:solidFill>
                <a:latin typeface="Times New Roman"/>
              </a:rPr>
              <a:t>alkla</a:t>
            </a:r>
            <a:r>
              <a:rPr b="0" lang="tr-CY" sz="3200" spc="-1" strike="noStrike">
                <a:solidFill>
                  <a:schemeClr val="lt1"/>
                </a:solidFill>
                <a:latin typeface="Times New Roman"/>
              </a:rPr>
              <a:t> </a:t>
            </a:r>
            <a:r>
              <a:rPr b="0" lang="tr-TR" sz="3200" spc="-1" strike="noStrike">
                <a:solidFill>
                  <a:schemeClr val="lt1"/>
                </a:solidFill>
                <a:latin typeface="Times New Roman"/>
              </a:rPr>
              <a:t>ilişkilerin geçirdiği tarihsel gelişim süreci temel olarak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Grunig ve Hunt </a:t>
            </a:r>
            <a:r>
              <a:rPr b="0" lang="tr-TR" sz="3200" spc="-1" strike="noStrike">
                <a:solidFill>
                  <a:schemeClr val="accent2"/>
                </a:solidFill>
                <a:latin typeface="Times New Roman"/>
              </a:rPr>
              <a:t>tarafından </a:t>
            </a:r>
            <a:r>
              <a:rPr b="0" lang="tr-TR" sz="3200" spc="-1" strike="noStrike">
                <a:solidFill>
                  <a:schemeClr val="lt1"/>
                </a:solidFill>
                <a:latin typeface="Times New Roman"/>
              </a:rPr>
              <a:t>ortaya konulan dört model çerçevesinde incelenmektedir</a:t>
            </a:r>
            <a:r>
              <a:rPr b="0" lang="tr-CY" sz="3200" spc="-1" strike="noStrike">
                <a:solidFill>
                  <a:schemeClr val="lt1"/>
                </a:solidFill>
                <a:latin typeface="Times New Roman"/>
              </a:rPr>
              <a:t>.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B</a:t>
            </a:r>
            <a:r>
              <a:rPr b="0" lang="tr-CY" sz="3200" spc="-1" strike="noStrike">
                <a:solidFill>
                  <a:srgbClr val="ffff00"/>
                </a:solidFill>
                <a:latin typeface="Times New Roman"/>
              </a:rPr>
              <a:t>asın ajansı modeli, kamu oyu bilgilendime modeli, iki yönlü simetrik model, iki yönlü asimetik model.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just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    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2. Halkla İlişkiler ve Pazarlamanın Tarihsel Gelişimi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838080" y="1409040"/>
            <a:ext cx="10513800" cy="506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</a:t>
            </a:r>
            <a:r>
              <a:rPr b="0" lang="tr-CY" sz="3200" spc="-1" strike="noStrike">
                <a:solidFill>
                  <a:srgbClr val="ffff00"/>
                </a:solidFill>
                <a:latin typeface="Times New Roman"/>
              </a:rPr>
              <a:t>     </a:t>
            </a:r>
            <a:r>
              <a:rPr b="0" lang="tr-TR" sz="2800" spc="-1" strike="noStrike">
                <a:solidFill>
                  <a:srgbClr val="ffff00"/>
                </a:solidFill>
                <a:latin typeface="Times New Roman"/>
              </a:rPr>
              <a:t>Halkla ilişkiler, </a:t>
            </a:r>
            <a:r>
              <a:rPr b="0" lang="tr-TR" sz="2800" spc="-1" strike="noStrike">
                <a:solidFill>
                  <a:schemeClr val="lt1"/>
                </a:solidFill>
                <a:latin typeface="Times New Roman"/>
              </a:rPr>
              <a:t>20.</a:t>
            </a:r>
            <a:r>
              <a:rPr b="0" lang="tr-TR" sz="28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yüzyılın başlarında </a:t>
            </a:r>
            <a:r>
              <a:rPr b="0" lang="tr-TR" sz="2800" spc="-1" strike="noStrike">
                <a:solidFill>
                  <a:srgbClr val="ffff00"/>
                </a:solidFill>
                <a:latin typeface="Times New Roman"/>
              </a:rPr>
              <a:t>kurumsal itibarın</a:t>
            </a:r>
            <a:r>
              <a:rPr b="0" lang="tr-TR" sz="28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yönetimiyle başlamıştır</a:t>
            </a:r>
            <a:r>
              <a:rPr b="0" lang="x-none" sz="28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.</a:t>
            </a:r>
            <a:r>
              <a:rPr b="0" lang="tr-TR" sz="28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</a:t>
            </a:r>
            <a:r>
              <a:rPr b="0" lang="tr-TR" sz="2800" spc="-1" strike="noStrike">
                <a:solidFill>
                  <a:schemeClr val="accent3"/>
                </a:solidFill>
                <a:latin typeface="Times New Roman"/>
              </a:rPr>
              <a:t>Halkla ilişkilerin pazarlama ile </a:t>
            </a:r>
            <a:r>
              <a:rPr b="0" lang="tr-CY" sz="2800" spc="-1" strike="noStrike">
                <a:solidFill>
                  <a:schemeClr val="accent3"/>
                </a:solidFill>
                <a:latin typeface="Times New Roman"/>
              </a:rPr>
              <a:t>e</a:t>
            </a:r>
            <a:r>
              <a:rPr b="0" lang="tr-TR" sz="2800" spc="-1" strike="noStrike">
                <a:solidFill>
                  <a:schemeClr val="accent3"/>
                </a:solidFill>
                <a:latin typeface="Times New Roman"/>
              </a:rPr>
              <a:t>tkileşiminin başlangıcını, halkla ilişkiler tarihçesi ile</a:t>
            </a:r>
            <a:r>
              <a:rPr b="0" lang="tr-CY" sz="2800" spc="-1" strike="noStrike">
                <a:solidFill>
                  <a:schemeClr val="accent3"/>
                </a:solidFill>
                <a:latin typeface="Times New Roman"/>
              </a:rPr>
              <a:t> </a:t>
            </a:r>
            <a:r>
              <a:rPr b="0" lang="tr-TR" sz="2800" spc="-1" strike="noStrike">
                <a:solidFill>
                  <a:schemeClr val="accent3"/>
                </a:solidFill>
                <a:latin typeface="Times New Roman"/>
              </a:rPr>
              <a:t>bütünleştirmeye çalışıldığında karşımıza çıkan kişi elbette ki</a:t>
            </a:r>
            <a:r>
              <a:rPr b="0" lang="tr-TR" sz="2800" spc="-1" strike="noStrike">
                <a:solidFill>
                  <a:srgbClr val="ffff00"/>
                </a:solidFill>
                <a:latin typeface="Times New Roman"/>
              </a:rPr>
              <a:t> Phineas Taylor Barnum</a:t>
            </a:r>
            <a:r>
              <a:rPr b="0" lang="tr-TR" sz="2800" spc="-1" strike="noStrike">
                <a:solidFill>
                  <a:schemeClr val="accent2"/>
                </a:solidFill>
                <a:latin typeface="Times New Roman"/>
              </a:rPr>
              <a:t>’dur</a:t>
            </a:r>
            <a:r>
              <a:rPr b="0" lang="tr-CY" sz="2800" spc="-1" strike="noStrike">
                <a:solidFill>
                  <a:schemeClr val="accent2"/>
                </a:solidFill>
                <a:latin typeface="Times New Roman"/>
              </a:rPr>
              <a:t>. 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CY" sz="2800" spc="-1" strike="noStrike">
                <a:solidFill>
                  <a:srgbClr val="ffff00"/>
                </a:solidFill>
                <a:latin typeface="Times New Roman"/>
              </a:rPr>
              <a:t>   </a:t>
            </a:r>
            <a:r>
              <a:rPr b="0" lang="tr-TR" sz="2800" spc="-1" strike="noStrike">
                <a:solidFill>
                  <a:srgbClr val="ffff00"/>
                </a:solidFill>
                <a:latin typeface="Times New Roman"/>
              </a:rPr>
              <a:t>Pazarlama ise </a:t>
            </a:r>
            <a:r>
              <a:rPr b="0" lang="tr-TR" sz="28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sanayi devriminden sonra </a:t>
            </a:r>
            <a:r>
              <a:rPr b="0" lang="tr-TR" sz="2800" spc="-1" strike="noStrike">
                <a:solidFill>
                  <a:srgbClr val="ffff00"/>
                </a:solidFill>
                <a:latin typeface="Times New Roman"/>
              </a:rPr>
              <a:t>üretimin</a:t>
            </a:r>
            <a:r>
              <a:rPr b="0" lang="tr-TR" sz="2800" spc="-1" strike="noStrike">
                <a:solidFill>
                  <a:schemeClr val="accent3"/>
                </a:solidFill>
                <a:latin typeface="Times New Roman"/>
              </a:rPr>
              <a:t> artışıyla </a:t>
            </a:r>
            <a:r>
              <a:rPr b="0" lang="tr-TR" sz="28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önem kazanmıştır</a:t>
            </a:r>
            <a:r>
              <a:rPr b="0" lang="x-none" sz="28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.</a:t>
            </a:r>
            <a:r>
              <a:rPr b="0" lang="tr-TR" sz="28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</a:t>
            </a:r>
            <a:r>
              <a:rPr b="1" lang="tr-TR" sz="2800" spc="-1" strike="noStrike">
                <a:solidFill>
                  <a:srgbClr val="92d050"/>
                </a:solidFill>
                <a:latin typeface="Times New Roman"/>
              </a:rPr>
              <a:t>1980’li yıllarda pazarlama anlayışında meydana gelen</a:t>
            </a:r>
            <a:r>
              <a:rPr b="1" lang="tr-CY" sz="2800" spc="-1" strike="noStrike">
                <a:solidFill>
                  <a:srgbClr val="92d050"/>
                </a:solidFill>
                <a:latin typeface="Times New Roman"/>
              </a:rPr>
              <a:t> </a:t>
            </a:r>
            <a:r>
              <a:rPr b="1" lang="tr-TR" sz="2800" spc="-1" strike="noStrike">
                <a:solidFill>
                  <a:srgbClr val="92d050"/>
                </a:solidFill>
                <a:latin typeface="Times New Roman"/>
              </a:rPr>
              <a:t>değişimle </a:t>
            </a:r>
            <a:r>
              <a:rPr b="1" lang="tr-CY" sz="2800" spc="-1" strike="noStrike">
                <a:solidFill>
                  <a:srgbClr val="ffff00"/>
                </a:solidFill>
                <a:latin typeface="Times New Roman"/>
              </a:rPr>
              <a:t>satış</a:t>
            </a:r>
            <a:r>
              <a:rPr b="1" lang="tr-TR" sz="2800" spc="-1" strike="noStrike">
                <a:solidFill>
                  <a:srgbClr val="92d050"/>
                </a:solidFill>
                <a:latin typeface="Times New Roman"/>
              </a:rPr>
              <a:t> ön plana çıkmıştır</a:t>
            </a:r>
            <a:r>
              <a:rPr b="1" lang="tr-CY" sz="2800" spc="-1" strike="noStrike">
                <a:solidFill>
                  <a:srgbClr val="92d050"/>
                </a:solidFill>
                <a:latin typeface="Times New Roman"/>
              </a:rPr>
              <a:t>.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900000" y="109800"/>
            <a:ext cx="10513800" cy="788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just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   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3. Halkla İlişkiler ve Pazarlamanın Günümüzdeki Rolü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838080" y="900000"/>
            <a:ext cx="10513800" cy="5758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  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Bugün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halkla ilişkiler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,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medya ilişkileri ve kriz yönetiminden sosyal sorumluluk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projelerine kadar geniş bir alanı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kapsar</a:t>
            </a:r>
            <a:r>
              <a:rPr b="0" lang="x-none" sz="3200" spc="-1" strike="noStrike">
                <a:solidFill>
                  <a:srgbClr val="ffff00"/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Pazarlama ise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dijitalleşme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ile birlikte daha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yenilikçi ve kişiselleştirilmiş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hale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gelmiştir</a:t>
            </a:r>
            <a:r>
              <a:rPr b="0" lang="x-none" sz="3200" spc="-1" strike="noStrike">
                <a:solidFill>
                  <a:srgbClr val="ffff00"/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Bu iki alan,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markaların sürdürülebilir başarısında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kritik rol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oynar</a:t>
            </a:r>
            <a:r>
              <a:rPr b="0" lang="x-none" sz="3200" spc="-1" strike="noStrike">
                <a:solidFill>
                  <a:srgbClr val="ffff00"/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Ortak amaç,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tüketicilerle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güçlü bir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bağ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 kurmaktır</a:t>
            </a:r>
            <a:r>
              <a:rPr b="0" lang="x-none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just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  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4. Pazarlama ile Halkla İlişkiler Bağlantısı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  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Pazarlama ve halkla ilişkiler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,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birbirine paralel ilerleyen iki alandır</a:t>
            </a:r>
            <a:r>
              <a:rPr b="0" lang="x-none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Pazarlama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,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ürün ve hizmetlerin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tanıtımını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yaparken, halkla ilişkiler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marka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algısını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yönetir</a:t>
            </a:r>
            <a:r>
              <a:rPr b="0" lang="x-none" sz="3200" spc="-1" strike="noStrike">
                <a:solidFill>
                  <a:srgbClr val="ffff00"/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Etkili bir strateji, bu iki disiplinin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uyumlu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bir şekilde çalışmasını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gerektirir</a:t>
            </a:r>
            <a:r>
              <a:rPr b="0" lang="x-none" sz="3200" spc="-1" strike="noStrike">
                <a:solidFill>
                  <a:srgbClr val="ffff00"/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/>
          </p:nvPr>
        </p:nvSpPr>
        <p:spPr>
          <a:xfrm>
            <a:off x="343080" y="393840"/>
            <a:ext cx="11504520" cy="5781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Pazarlama süreci modelinin aşamaları</a:t>
            </a:r>
            <a:r>
              <a:rPr b="0" lang="tr-CY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olarak aşağıdakileri belirtebiliriz: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    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a. Pazarı ve müşteri ihtiyaç ile isteklerini anlamak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rgbClr val="b7b3ca"/>
                </a:solidFill>
                <a:latin typeface="Times New Roman"/>
              </a:rPr>
              <a:t>      </a:t>
            </a:r>
            <a:r>
              <a:rPr b="0" lang="tr-TR" sz="3200" spc="-1" strike="noStrike">
                <a:solidFill>
                  <a:srgbClr val="b7b3ca"/>
                </a:solidFill>
                <a:latin typeface="Times New Roman"/>
              </a:rPr>
              <a:t>b. Müşteri yönelimli bir pazarlama stratejisi tasarlanmak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    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c. K</a:t>
            </a:r>
            <a:r>
              <a:rPr b="0" lang="tr-CY" sz="3200" spc="-1" strike="noStrike">
                <a:solidFill>
                  <a:srgbClr val="ffff00"/>
                </a:solidFill>
                <a:latin typeface="Times New Roman"/>
              </a:rPr>
              <a:t>ar için müşterilerden değer ele etmek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     </a:t>
            </a:r>
            <a:r>
              <a:rPr b="0" lang="tr-TR" sz="3200" spc="-1" strike="noStrike">
                <a:solidFill>
                  <a:srgbClr val="b4c7dc"/>
                </a:solidFill>
                <a:latin typeface="Times New Roman"/>
              </a:rPr>
              <a:t>d. Ü</a:t>
            </a:r>
            <a:r>
              <a:rPr b="0" lang="tr-TR" sz="3200" spc="-1" strike="noStrike">
                <a:solidFill>
                  <a:srgbClr val="b7b3ca"/>
                </a:solidFill>
                <a:latin typeface="Times New Roman"/>
              </a:rPr>
              <a:t>stün değer ileten bütünleşik bir pazarlama programı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rgbClr val="b7b3ca"/>
                </a:solidFill>
                <a:latin typeface="Times New Roman"/>
              </a:rPr>
              <a:t>oluşturmak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    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e. Kârlı bir ilişki kurmak ve müşteri tatmini oluşturmak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/>
          </p:nvPr>
        </p:nvSpPr>
        <p:spPr>
          <a:xfrm>
            <a:off x="343080" y="393840"/>
            <a:ext cx="11504520" cy="5781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62222" lnSpcReduction="10000"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CY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  </a:t>
            </a:r>
            <a:r>
              <a:rPr b="0" lang="de-DE" sz="36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Philip Kotler ve William Mindak</a:t>
            </a:r>
            <a:r>
              <a:rPr b="0" lang="tr-CY" sz="36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</a:t>
            </a:r>
            <a:r>
              <a:rPr b="0" lang="tr-TR" sz="36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pazarlama ve halkla ilişkiler arasındaki örgütsel ilişkiyi</a:t>
            </a:r>
            <a:r>
              <a:rPr b="0" lang="tr-CY" sz="36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</a:t>
            </a:r>
            <a:r>
              <a:rPr b="0" lang="tr-TR" sz="36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izlemek için beş farklı model önermişlerdir</a:t>
            </a:r>
            <a:r>
              <a:rPr b="0" lang="tr-CY" sz="36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. </a:t>
            </a:r>
            <a:r>
              <a:rPr b="0" lang="tr-TR" sz="36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B</a:t>
            </a:r>
            <a:r>
              <a:rPr b="0" lang="tr-CY" sz="36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unlar : </a:t>
            </a:r>
            <a:endParaRPr b="0" lang="tr-TR" sz="3600" spc="-1" strike="noStrike">
              <a:solidFill>
                <a:srgbClr val="ffffff"/>
              </a:solidFill>
              <a:latin typeface="Arial"/>
            </a:endParaRPr>
          </a:p>
          <a:p>
            <a:pPr lvl="1" marL="971640" indent="-514440" defTabSz="914400">
              <a:lnSpc>
                <a:spcPct val="150000"/>
              </a:lnSpc>
              <a:spcBef>
                <a:spcPts val="499"/>
              </a:spcBef>
              <a:buClr>
                <a:srgbClr val="97be49"/>
              </a:buClr>
              <a:buFont typeface="Calibri Light"/>
              <a:buAutoNum type="arabicPeriod"/>
              <a:tabLst>
                <a:tab algn="l" pos="0"/>
              </a:tabLst>
            </a:pPr>
            <a:r>
              <a:rPr b="0" lang="tr-CY" sz="3600" spc="-1" strike="noStrike">
                <a:solidFill>
                  <a:srgbClr val="ffff00"/>
                </a:solidFill>
                <a:latin typeface="Times New Roman"/>
              </a:rPr>
              <a:t> </a:t>
            </a:r>
            <a:r>
              <a:rPr b="0" lang="tr-TR" sz="3600" spc="-1" strike="noStrike">
                <a:solidFill>
                  <a:srgbClr val="ffff00"/>
                </a:solidFill>
                <a:latin typeface="Times New Roman"/>
              </a:rPr>
              <a:t>Ayrı, fakat eşit fonksiyonlar</a:t>
            </a:r>
            <a:endParaRPr b="0" lang="tr-TR" sz="3600" spc="-1" strike="noStrike">
              <a:solidFill>
                <a:srgbClr val="ffffff"/>
              </a:solidFill>
              <a:latin typeface="Arial"/>
            </a:endParaRPr>
          </a:p>
          <a:p>
            <a:pPr lvl="1" marL="971640" indent="-514440" defTabSz="914400">
              <a:lnSpc>
                <a:spcPct val="150000"/>
              </a:lnSpc>
              <a:spcBef>
                <a:spcPts val="499"/>
              </a:spcBef>
              <a:buClr>
                <a:srgbClr val="97be49"/>
              </a:buClr>
              <a:buFont typeface="Calibri Light"/>
              <a:buAutoNum type="arabicPeriod"/>
              <a:tabLst>
                <a:tab algn="l" pos="0"/>
              </a:tabLst>
            </a:pPr>
            <a:r>
              <a:rPr b="0" lang="tr-TR" sz="3600" spc="-1" strike="noStrike">
                <a:solidFill>
                  <a:schemeClr val="accent2"/>
                </a:solidFill>
                <a:latin typeface="Times New Roman"/>
              </a:rPr>
              <a:t> </a:t>
            </a:r>
            <a:r>
              <a:rPr b="0" lang="tr-TR" sz="3600" spc="-1" strike="noStrike">
                <a:solidFill>
                  <a:srgbClr val="b7b3ca"/>
                </a:solidFill>
                <a:latin typeface="Times New Roman"/>
              </a:rPr>
              <a:t>Eşit, fakat üst üste binen fonksiyonlar</a:t>
            </a:r>
            <a:endParaRPr b="0" lang="tr-TR" sz="3600" spc="-1" strike="noStrike">
              <a:solidFill>
                <a:srgbClr val="ffffff"/>
              </a:solidFill>
              <a:latin typeface="Arial"/>
            </a:endParaRPr>
          </a:p>
          <a:p>
            <a:pPr lvl="1" marL="971640" indent="-514440" defTabSz="914400">
              <a:lnSpc>
                <a:spcPct val="150000"/>
              </a:lnSpc>
              <a:spcBef>
                <a:spcPts val="499"/>
              </a:spcBef>
              <a:buClr>
                <a:srgbClr val="97be49"/>
              </a:buClr>
              <a:buFont typeface="Calibri Light"/>
              <a:buAutoNum type="arabicPeriod"/>
              <a:tabLst>
                <a:tab algn="l" pos="0"/>
              </a:tabLst>
            </a:pPr>
            <a:r>
              <a:rPr b="0" lang="tr-TR" sz="3600" spc="-1" strike="noStrike">
                <a:solidFill>
                  <a:srgbClr val="ffff00"/>
                </a:solidFill>
                <a:latin typeface="Times New Roman"/>
              </a:rPr>
              <a:t>Pazarlamanın baskın olması</a:t>
            </a:r>
            <a:endParaRPr b="0" lang="tr-TR" sz="3600" spc="-1" strike="noStrike">
              <a:solidFill>
                <a:srgbClr val="ffffff"/>
              </a:solidFill>
              <a:latin typeface="Arial"/>
            </a:endParaRPr>
          </a:p>
          <a:p>
            <a:pPr lvl="1" marL="971640" indent="-514440" defTabSz="914400">
              <a:lnSpc>
                <a:spcPct val="150000"/>
              </a:lnSpc>
              <a:spcBef>
                <a:spcPts val="499"/>
              </a:spcBef>
              <a:buClr>
                <a:srgbClr val="97be49"/>
              </a:buClr>
              <a:buFont typeface="Calibri Light"/>
              <a:buAutoNum type="arabicPeriod"/>
              <a:tabLst>
                <a:tab algn="l" pos="0"/>
              </a:tabLst>
            </a:pPr>
            <a:r>
              <a:rPr b="0" lang="tr-TR" sz="3600" spc="-1" strike="noStrike">
                <a:solidFill>
                  <a:srgbClr val="b7b3ca"/>
                </a:solidFill>
                <a:latin typeface="Times New Roman"/>
              </a:rPr>
              <a:t>Halkla ilişkilerin baskın olması</a:t>
            </a:r>
            <a:endParaRPr b="0" lang="tr-TR" sz="3600" spc="-1" strike="noStrike">
              <a:solidFill>
                <a:srgbClr val="ffffff"/>
              </a:solidFill>
              <a:latin typeface="Arial"/>
            </a:endParaRPr>
          </a:p>
          <a:p>
            <a:pPr lvl="1" marL="971640" indent="-514440" defTabSz="914400">
              <a:lnSpc>
                <a:spcPct val="150000"/>
              </a:lnSpc>
              <a:spcBef>
                <a:spcPts val="499"/>
              </a:spcBef>
              <a:buClr>
                <a:srgbClr val="97be49"/>
              </a:buClr>
              <a:buFont typeface="Calibri Light"/>
              <a:buAutoNum type="arabicPeriod"/>
              <a:tabLst>
                <a:tab algn="l" pos="0"/>
              </a:tabLst>
            </a:pPr>
            <a:r>
              <a:rPr b="0" lang="tr-TR" sz="3600" spc="-1" strike="noStrike">
                <a:solidFill>
                  <a:srgbClr val="ffff00"/>
                </a:solidFill>
                <a:latin typeface="Times New Roman"/>
              </a:rPr>
              <a:t>Aynı fonksiyon olarak pazarlama ve halkla ilişkiler</a:t>
            </a:r>
            <a:r>
              <a:rPr b="0" lang="tr-CY" sz="3600" spc="-1" strike="noStrike">
                <a:solidFill>
                  <a:srgbClr val="ffff00"/>
                </a:solidFill>
                <a:latin typeface="Times New Roman"/>
              </a:rPr>
              <a:t>dir. </a:t>
            </a:r>
            <a:endParaRPr b="0" lang="tr-TR" sz="36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CY" sz="4000" spc="-1" strike="noStrike">
                <a:solidFill>
                  <a:srgbClr val="ffff00"/>
                </a:solidFill>
                <a:latin typeface="Times New Roman"/>
              </a:rPr>
              <a:t>     </a:t>
            </a:r>
            <a:r>
              <a:rPr b="0" lang="tr-CY" sz="4000" spc="-1" strike="noStrike">
                <a:solidFill>
                  <a:srgbClr val="ffff00"/>
                </a:solidFill>
                <a:latin typeface="Times New Roman"/>
              </a:rPr>
              <a:t>Bu modellerin ortak noktası </a:t>
            </a:r>
            <a:r>
              <a:rPr b="0" lang="tr-TR" sz="4000" spc="-1" strike="noStrike">
                <a:solidFill>
                  <a:srgbClr val="ffff00"/>
                </a:solidFill>
                <a:latin typeface="Times New Roman"/>
              </a:rPr>
              <a:t>pazarlama ve halkla ilişkiler arasındaki ilişkiyi incelemeleri ve bu iki disiplinin nasıl işlediğini veya birbirini nasıl tamamladığını anlamaya çalışmalarıdır. </a:t>
            </a:r>
            <a:endParaRPr b="0" lang="tr-TR" sz="4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838080" y="540000"/>
            <a:ext cx="10513800" cy="898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just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   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5. Pazarlama İletişimi Nedir?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838080" y="144000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Pazarlama iletişimi,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tüketicilere ürün veya hizmetlerin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faydalarını anlatmak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 için kullanılan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yöntemlerin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 bütünüdür</a:t>
            </a:r>
            <a:r>
              <a:rPr b="0" lang="x-none" sz="3200" spc="-1" strike="noStrike">
                <a:solidFill>
                  <a:srgbClr val="ffff00"/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Reklam, promosyon, halkla ilişkiler ve dijital iletişim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bu sürecin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parçalarıdır</a:t>
            </a:r>
            <a:r>
              <a:rPr b="0" lang="x-none" sz="3200" spc="-1" strike="noStrike">
                <a:solidFill>
                  <a:srgbClr val="ffff00"/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Amaç,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tüketici davranışlarını etkilemek ve marka bilinirliğini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artırmaktır</a:t>
            </a:r>
            <a:r>
              <a:rPr b="0" lang="x-none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Pazarlama iletişiminde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doğru mesaj ve kanal seçimi kritik öneme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sahiptir</a:t>
            </a:r>
            <a:r>
              <a:rPr b="0" lang="x-none" sz="3200" spc="-1" strike="noStrike">
                <a:solidFill>
                  <a:srgbClr val="ffff00"/>
                </a:solidFill>
                <a:latin typeface="Times New Roman"/>
              </a:rPr>
              <a:t>.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just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   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6. Pazarlama İletişiminin Araçları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838080" y="140904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 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Pazarlama iletişiminde kullanılan araçlar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arasında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reklam, halkla ilişkiler, doğrudan pazarlama, dijital medya ve etkinlikler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yer alır</a:t>
            </a:r>
            <a:r>
              <a:rPr b="0" lang="x-none" sz="3200" spc="-1" strike="noStrike">
                <a:solidFill>
                  <a:srgbClr val="ffff00"/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Bu araçlar,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hedef kitleye ulaşmak ve marka mesajını iletmek için kullanılır</a:t>
            </a:r>
            <a:r>
              <a:rPr b="0" lang="x-none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Her bir aracın etkisi, hedeflenen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demografik yapıya ve mesajın içeriğine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bağlı olarak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değişir</a:t>
            </a:r>
            <a:r>
              <a:rPr b="0" lang="x-none" sz="3200" spc="-1" strike="noStrike">
                <a:solidFill>
                  <a:srgbClr val="ffff00"/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Doğru kombinasyon,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başarıyı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artırır</a:t>
            </a:r>
            <a:r>
              <a:rPr b="0" lang="x-none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.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just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  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7.  Pazarlama Amaçlı Halkla İlişkiler (MPR)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838080" y="140904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MPR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,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halkla ilişkilerin tekniklerini kullanarak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pazarlama hedeflerine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ulaşmayı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amaçlar</a:t>
            </a:r>
            <a:r>
              <a:rPr b="0" lang="x-none" sz="3200" spc="-1" strike="noStrike">
                <a:solidFill>
                  <a:srgbClr val="ffff00"/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Medya ilişkileri, içerik pazarlama ve sosyal sorumluluk projeleri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bu sürecin bir parçasıdır</a:t>
            </a:r>
            <a:r>
              <a:rPr b="0" lang="x-none" sz="3200" spc="-1" strike="noStrike">
                <a:solidFill>
                  <a:srgbClr val="ffff00"/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Bu teknikler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,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tüketici algısını ve satın alma davranışlarını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olumlu yönde etkiler</a:t>
            </a:r>
            <a:r>
              <a:rPr b="0" lang="x-none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MPR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,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pazarlama kampanyalarını destekleyen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stratejik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bir araçtır</a:t>
            </a:r>
            <a:r>
              <a:rPr b="0" lang="x-none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.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/>
          </p:nvPr>
        </p:nvSpPr>
        <p:spPr>
          <a:xfrm>
            <a:off x="355680" y="368280"/>
            <a:ext cx="11504520" cy="6056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CY" sz="2800" spc="-1" strike="noStrike">
                <a:solidFill>
                  <a:schemeClr val="accent2"/>
                </a:solidFill>
                <a:latin typeface="Times New Roman"/>
              </a:rPr>
              <a:t>    </a:t>
            </a:r>
            <a:r>
              <a:rPr b="1" lang="tr-CY" sz="2800" spc="-1" strike="noStrike">
                <a:solidFill>
                  <a:schemeClr val="accent2"/>
                </a:solidFill>
                <a:latin typeface="Times New Roman"/>
              </a:rPr>
              <a:t>P</a:t>
            </a:r>
            <a:r>
              <a:rPr b="1" lang="tr-TR" sz="2800" spc="-1" strike="noStrike">
                <a:solidFill>
                  <a:schemeClr val="accent2"/>
                </a:solidFill>
                <a:latin typeface="Times New Roman"/>
              </a:rPr>
              <a:t>azarlama amaçlı halkla ilişkiler</a:t>
            </a:r>
            <a:r>
              <a:rPr b="1" lang="tr-CY" sz="2800" spc="-1" strike="noStrike">
                <a:solidFill>
                  <a:schemeClr val="accent2"/>
                </a:solidFill>
                <a:latin typeface="Times New Roman"/>
              </a:rPr>
              <a:t> </a:t>
            </a:r>
            <a:r>
              <a:rPr b="1" lang="tr-TR" sz="2800" spc="-1" strike="noStrike">
                <a:solidFill>
                  <a:schemeClr val="accent2"/>
                </a:solidFill>
                <a:latin typeface="Times New Roman"/>
              </a:rPr>
              <a:t>planının adımları</a:t>
            </a:r>
            <a:r>
              <a:rPr b="1" lang="tr-CY" sz="2800" spc="-1" strike="noStrike">
                <a:solidFill>
                  <a:schemeClr val="accent2"/>
                </a:solidFill>
                <a:latin typeface="Times New Roman"/>
              </a:rPr>
              <a:t> ise ;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800" spc="-1" strike="noStrike">
                <a:solidFill>
                  <a:schemeClr val="accent3"/>
                </a:solidFill>
                <a:latin typeface="Times New Roman"/>
                <a:ea typeface="Microsoft YaHei"/>
              </a:rPr>
              <a:t>    </a:t>
            </a:r>
            <a:r>
              <a:rPr b="1" lang="tr-TR" sz="2800" spc="-1" strike="noStrike">
                <a:solidFill>
                  <a:schemeClr val="accent3"/>
                </a:solidFill>
                <a:latin typeface="Times New Roman"/>
                <a:ea typeface="Microsoft YaHei"/>
              </a:rPr>
              <a:t>a. Sorunu belirleme</a:t>
            </a:r>
            <a:r>
              <a:rPr b="1" lang="tr-CY" sz="2800" spc="-1" strike="noStrike">
                <a:solidFill>
                  <a:schemeClr val="accent3"/>
                </a:solidFill>
                <a:latin typeface="Times New Roman"/>
                <a:ea typeface="Microsoft YaHei"/>
              </a:rPr>
              <a:t>: </a:t>
            </a:r>
            <a:r>
              <a:rPr b="0" lang="tr-TR" sz="28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"Şimdi neler oluyor?" sorusuyla ürün, fiyat,  dağıtım ve hedef kitle gibi temel unsurlar analiz edilir.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CY" sz="2800" spc="-1" strike="noStrike">
                <a:solidFill>
                  <a:schemeClr val="accent3"/>
                </a:solidFill>
                <a:latin typeface="Times New Roman"/>
                <a:ea typeface="Microsoft YaHei"/>
              </a:rPr>
              <a:t>  </a:t>
            </a:r>
            <a:r>
              <a:rPr b="1" lang="tr-CY" sz="2800" spc="-1" strike="noStrike">
                <a:solidFill>
                  <a:schemeClr val="accent3"/>
                </a:solidFill>
                <a:latin typeface="Times New Roman"/>
                <a:ea typeface="Microsoft YaHei"/>
              </a:rPr>
              <a:t>b.</a:t>
            </a:r>
            <a:r>
              <a:rPr b="1" lang="tr-TR" sz="2800" spc="-1" strike="noStrike">
                <a:solidFill>
                  <a:schemeClr val="accent3"/>
                </a:solidFill>
                <a:latin typeface="Times New Roman"/>
                <a:ea typeface="Microsoft YaHei"/>
              </a:rPr>
              <a:t>Planlama ve Programlama</a:t>
            </a:r>
            <a:r>
              <a:rPr b="1" lang="tr-CY" sz="2800" spc="-1" strike="noStrike">
                <a:solidFill>
                  <a:schemeClr val="accent3"/>
                </a:solidFill>
                <a:latin typeface="Times New Roman"/>
                <a:ea typeface="Microsoft YaHei"/>
              </a:rPr>
              <a:t> : </a:t>
            </a:r>
            <a:r>
              <a:rPr b="0" lang="tr-TR" sz="28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"Neyi, neden yapmalıyız?" sorusu ile hedefler ve stratejiler netleştirilir.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800" spc="-1" strike="noStrike">
                <a:solidFill>
                  <a:schemeClr val="accent3"/>
                </a:solidFill>
                <a:latin typeface="Times New Roman"/>
                <a:ea typeface="Microsoft YaHei"/>
              </a:rPr>
              <a:t>  </a:t>
            </a:r>
            <a:r>
              <a:rPr b="1" lang="tr-TR" sz="2800" spc="-1" strike="noStrike">
                <a:solidFill>
                  <a:schemeClr val="accent3"/>
                </a:solidFill>
                <a:latin typeface="Times New Roman"/>
                <a:ea typeface="Microsoft YaHei"/>
              </a:rPr>
              <a:t>c. Faaliyet ve İletişim</a:t>
            </a:r>
            <a:r>
              <a:rPr b="1" lang="tr-CY" sz="2800" spc="-1" strike="noStrike">
                <a:solidFill>
                  <a:schemeClr val="accent3"/>
                </a:solidFill>
                <a:latin typeface="Times New Roman"/>
                <a:ea typeface="Microsoft YaHei"/>
              </a:rPr>
              <a:t> :</a:t>
            </a:r>
            <a:r>
              <a:rPr b="0" lang="tr-TR" sz="28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"Nasıl yaparız ve nasıl söyleriz?" sorusu ile iletişim faaliyetleri planlanır.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800" spc="-1" strike="noStrike">
                <a:solidFill>
                  <a:schemeClr val="accent3"/>
                </a:solidFill>
                <a:latin typeface="Times New Roman"/>
                <a:ea typeface="Microsoft YaHei"/>
              </a:rPr>
              <a:t>   </a:t>
            </a:r>
            <a:r>
              <a:rPr b="1" lang="tr-TR" sz="2800" spc="-1" strike="noStrike">
                <a:solidFill>
                  <a:schemeClr val="accent3"/>
                </a:solidFill>
                <a:latin typeface="Times New Roman"/>
                <a:ea typeface="Microsoft YaHei"/>
              </a:rPr>
              <a:t>d. Programı değerlendirme</a:t>
            </a:r>
            <a:r>
              <a:rPr b="1" lang="tr-CY" sz="2800" spc="-1" strike="noStrike">
                <a:solidFill>
                  <a:schemeClr val="accent3"/>
                </a:solidFill>
                <a:latin typeface="Times New Roman"/>
                <a:ea typeface="Microsoft YaHei"/>
              </a:rPr>
              <a:t> : </a:t>
            </a:r>
            <a:r>
              <a:rPr b="0" lang="tr-TR" sz="28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"Ne yaptık?" sorusuyla sonuçlar analiz edilir.</a:t>
            </a:r>
            <a:r>
              <a:rPr b="1" lang="tr-CY" sz="28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 </a:t>
            </a:r>
            <a:endParaRPr b="0" lang="tr-TR" sz="2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just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a-DK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   </a:t>
            </a:r>
            <a:r>
              <a:rPr b="0" lang="da-DK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8. MPR'nin Hedefleri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838080" y="126000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 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MPR'nin ana hedefleri arasında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 marka bilinirliğini artırmak, itibar oluşturmak ve tüketicilerle duygusal bir bağ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kurmak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bulunur</a:t>
            </a:r>
            <a:r>
              <a:rPr b="0" lang="x-none" sz="3200" spc="-1" strike="noStrike">
                <a:solidFill>
                  <a:srgbClr val="ffff00"/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Ayrıca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kriz durumlarında tüketici güvenini yeniden kazanmak da MPR'nin önemli bir fonksiyonudur</a:t>
            </a:r>
            <a:r>
              <a:rPr b="0" lang="x-none" sz="3200" spc="-1" strike="noStrike">
                <a:solidFill>
                  <a:srgbClr val="ffff00"/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Bu hedeflere ulaşmak için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medya ve toplumsal kanallar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etkin bir şekilde kullanılır</a:t>
            </a:r>
            <a:r>
              <a:rPr b="0" lang="x-none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.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/>
          </p:nvPr>
        </p:nvSpPr>
        <p:spPr>
          <a:xfrm>
            <a:off x="431640" y="343080"/>
            <a:ext cx="11364840" cy="5832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83888"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CY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   </a:t>
            </a:r>
            <a:r>
              <a:rPr b="0" lang="tr-CY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P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azarlama amaçlı halkla ilişkilerin</a:t>
            </a:r>
            <a:r>
              <a:rPr b="0" lang="tr-CY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kullanım yerlerinden biri</a:t>
            </a:r>
            <a:r>
              <a:rPr b="0" lang="tr-CY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olarak şunları söyleyebiliriz :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    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a. Reklamdan önce haber yapmak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rgbClr val="b7b3ca"/>
                </a:solidFill>
                <a:latin typeface="Times New Roman"/>
              </a:rPr>
              <a:t>     </a:t>
            </a:r>
            <a:r>
              <a:rPr b="0" lang="tr-TR" sz="3200" spc="-1" strike="noStrike">
                <a:solidFill>
                  <a:srgbClr val="b7b3ca"/>
                </a:solidFill>
                <a:latin typeface="Times New Roman"/>
              </a:rPr>
              <a:t>b. Lider ve uzman olarak şirketi konumlandırmak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   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c. Başlık sponsorluğu vasıtasıyla markanın bilinirliğini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artırmak örn ; Turkcell süper kupa,Vodafone ist yarı maratonu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CY" sz="3200" spc="-1" strike="noStrike">
                <a:solidFill>
                  <a:srgbClr val="b7b3ca"/>
                </a:solidFill>
                <a:latin typeface="Times New Roman"/>
              </a:rPr>
              <a:t>     </a:t>
            </a:r>
            <a:r>
              <a:rPr b="0" lang="tr-CY" sz="3200" spc="-1" strike="noStrike">
                <a:solidFill>
                  <a:srgbClr val="b7b3ca"/>
                </a:solidFill>
                <a:latin typeface="Times New Roman"/>
              </a:rPr>
              <a:t>d</a:t>
            </a:r>
            <a:r>
              <a:rPr b="0" lang="tr-TR" sz="3200" spc="-1" strike="noStrike">
                <a:solidFill>
                  <a:srgbClr val="b7b3ca"/>
                </a:solidFill>
                <a:latin typeface="Times New Roman"/>
              </a:rPr>
              <a:t>. Eski ürünlerin yeni faydalarını duyurmak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CY" sz="3200" spc="-1" strike="noStrike">
                <a:solidFill>
                  <a:srgbClr val="ffff00"/>
                </a:solidFill>
                <a:latin typeface="Times New Roman"/>
              </a:rPr>
              <a:t>     </a:t>
            </a:r>
            <a:r>
              <a:rPr b="0" lang="tr-CY" sz="3200" spc="-1" strike="noStrike">
                <a:solidFill>
                  <a:srgbClr val="ffff00"/>
                </a:solidFill>
                <a:latin typeface="Times New Roman"/>
              </a:rPr>
              <a:t>e.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D</a:t>
            </a:r>
            <a:r>
              <a:rPr b="0" lang="tr-CY" sz="3200" spc="-1" strike="noStrike">
                <a:solidFill>
                  <a:srgbClr val="ffff00"/>
                </a:solidFill>
                <a:latin typeface="Times New Roman"/>
              </a:rPr>
              <a:t>aha detaylı olarak ürünü anlatmak 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just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9.  Tarihten Pazarlama Amaçlı Halkla İlişkiler Örnekleri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10513800" cy="5038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Edward Bernays’in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“Torches of Freedom”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kampanyası,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kadınların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sigara içimini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 teşvik eden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bir halkla ilişkiler stratejisiydi</a:t>
            </a:r>
            <a:r>
              <a:rPr b="0" lang="x-none" sz="3200" spc="-1" strike="noStrike">
                <a:solidFill>
                  <a:srgbClr val="ffff00"/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Coca-Cola’nın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Noel Baba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 figürü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ise markanın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sıcak ve samimi bir imaj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kazanmasını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sağladı</a:t>
            </a:r>
            <a:r>
              <a:rPr b="0" lang="x-none" sz="3200" spc="-1" strike="noStrike">
                <a:solidFill>
                  <a:srgbClr val="ffff00"/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just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  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10.Türkiye’den Bir Pazarlama Amaçlı Halkla İlişkiler Örneği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   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Türk Hava Yolları’nın </a:t>
            </a:r>
            <a:r>
              <a:rPr b="0" lang="tr-TR" sz="3200" spc="-1" strike="noStrike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/>
              </a:rPr>
              <a:t>uluslararası spor sponsorlukları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, başarılı bir MPR örneğidir</a:t>
            </a:r>
            <a:r>
              <a:rPr b="0" lang="x-none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Marka, global ölçekte bilinirlik kazanmak için </a:t>
            </a:r>
            <a:r>
              <a:rPr b="0" lang="tr-TR" sz="3200" spc="-1" strike="noStrike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/>
              </a:rPr>
              <a:t>Barcelona ve Manchester United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gibi ünlü takımlarla iş birliği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yapmıştır</a:t>
            </a:r>
            <a:r>
              <a:rPr b="0" lang="x-none" sz="3200" spc="-1" strike="noStrike">
                <a:solidFill>
                  <a:srgbClr val="ffff00"/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Bu strateji,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markanın hem yerel hem de uluslararası pazarda algısını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güçlendirmiştir</a:t>
            </a:r>
            <a:r>
              <a:rPr b="0" lang="x-none" sz="3200" spc="-1" strike="noStrike">
                <a:solidFill>
                  <a:srgbClr val="ffff00"/>
                </a:solidFill>
                <a:latin typeface="Times New Roman"/>
              </a:rPr>
              <a:t>.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just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  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11.    Pazarlama Halkla İlişkilerinin İki Alanı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 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Pazarlama halkla ilişkileri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proaktif ve reaktif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olarak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iki ana alana ayrılır</a:t>
            </a:r>
            <a:r>
              <a:rPr b="0" lang="x-none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Proaktif MPR, markanın </a:t>
            </a:r>
            <a:r>
              <a:rPr b="0" lang="tr-TR" sz="3200" spc="-1" strike="noStrike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/>
              </a:rPr>
              <a:t>stratejik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 </a:t>
            </a:r>
            <a:r>
              <a:rPr b="0" lang="tr-TR" sz="3200" spc="-1" strike="noStrike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/>
              </a:rPr>
              <a:t>tanıtımını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 içerirken, reaktif MPR </a:t>
            </a:r>
            <a:r>
              <a:rPr b="0" lang="tr-TR" sz="3200" spc="-1" strike="noStrike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/>
              </a:rPr>
              <a:t>krizlere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 </a:t>
            </a:r>
            <a:r>
              <a:rPr b="0" lang="tr-TR" sz="3200" spc="-1" strike="noStrike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/>
              </a:rPr>
              <a:t>yanıt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 </a:t>
            </a:r>
            <a:r>
              <a:rPr b="0" lang="tr-TR" sz="3200" spc="-1" strike="noStrike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/>
              </a:rPr>
              <a:t>vermeyi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 hedefler</a:t>
            </a:r>
            <a:r>
              <a:rPr b="0" lang="x-none" sz="3200" spc="-1" strike="noStrike">
                <a:solidFill>
                  <a:schemeClr val="accent3"/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 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just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      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1</a:t>
            </a:r>
            <a:r>
              <a:rPr b="0" lang="x-none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1.1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. Proaktif Pazarlama Halkla İlişkileri Nedir?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 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Proaktif MPR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,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önceden planlanan </a:t>
            </a:r>
            <a:r>
              <a:rPr b="0" lang="tr-TR" sz="3200" spc="-1" strike="noStrike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/>
              </a:rPr>
              <a:t>stratejik iletişim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çalışmalarıdır</a:t>
            </a:r>
            <a:r>
              <a:rPr b="0" lang="x-none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Bu süreçte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yeni ürün lansmanları, sponsorluk anlaşmaları ve sosyal sorumluluk projeleri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devreye girer</a:t>
            </a:r>
            <a:r>
              <a:rPr b="0" lang="x-none" sz="3200" spc="-1" strike="noStrike">
                <a:solidFill>
                  <a:srgbClr val="ffff00"/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Amaç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,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markanın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itibarını ve bilinirliğini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artırmaktır</a:t>
            </a:r>
            <a:r>
              <a:rPr b="0" lang="x-none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Proaktif yaklaşım,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uzun vadeli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marka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sadakati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oluşturur</a:t>
            </a:r>
            <a:r>
              <a:rPr b="0" lang="x-none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.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just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 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1</a:t>
            </a:r>
            <a:r>
              <a:rPr b="0" lang="x-none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1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.</a:t>
            </a:r>
            <a:r>
              <a:rPr b="0" lang="x-none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2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 Reaktif Pazarlama Halkla İlişkileri Nedir?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 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Reaktif MPR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,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kriz durumlarında veya beklenmedik olaylara yanıt vermek için kullanılan stratejik bir yaklaşımdır</a:t>
            </a:r>
            <a:r>
              <a:rPr b="0" lang="x-none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Markalar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, bu süreçte </a:t>
            </a:r>
            <a:r>
              <a:rPr b="0" lang="tr-TR" sz="3200" spc="-1" strike="noStrike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/>
              </a:rPr>
              <a:t>itibarlarını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</a:t>
            </a:r>
            <a:r>
              <a:rPr b="0" lang="tr-TR" sz="3200" spc="-1" strike="noStrike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/>
              </a:rPr>
              <a:t>korumak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için hızlı ve etkili bir iletişim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yürütür</a:t>
            </a:r>
            <a:r>
              <a:rPr b="0" lang="x-none" sz="3200" spc="-1" strike="noStrike">
                <a:solidFill>
                  <a:srgbClr val="ffff00"/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Reaktif MPR’nin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başarısı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, doğru bir kriz yönetim planına bağlıdır</a:t>
            </a:r>
            <a:r>
              <a:rPr b="0" lang="x-none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.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just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     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12.  Proaktif ve Reaktif MPR’nin Karşılaştırması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 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Proaktif MPR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planlı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bir süreçtir ve genellikle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olumlu fırsatları değerlendirmeyi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hedefler</a:t>
            </a:r>
            <a:r>
              <a:rPr b="0" lang="x-none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    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Reaktif MPR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ise kriz durumlarında zararı en aza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indirmeyi amaçlar</a:t>
            </a:r>
            <a:r>
              <a:rPr b="0" lang="x-none" sz="3200" spc="-1" strike="noStrike">
                <a:solidFill>
                  <a:srgbClr val="ffff00"/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   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İkisi arasındaki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temel fark, </a:t>
            </a:r>
            <a:r>
              <a:rPr b="0" lang="tr-TR" sz="3200" spc="-1" strike="noStrike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/>
              </a:rPr>
              <a:t>yaklaşımın zamanı ve içeriğidir</a:t>
            </a:r>
            <a:r>
              <a:rPr b="0" lang="x-none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Başarılı markalar, her iki alanı da etkili bir şekilde yönetir</a:t>
            </a:r>
            <a:r>
              <a:rPr b="0" lang="x-none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.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just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   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13. MPR’nin Pazarlama Stratejilerindeki Rolü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 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MPR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,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pazarlama stratejilerinde önemli bir yer tutar</a:t>
            </a:r>
            <a:r>
              <a:rPr b="0" lang="x-none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Doğru bir MPR stratejisi, markanın hedef kitlesiyle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etkili bir bağ kurmasına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yardımcı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olur</a:t>
            </a:r>
            <a:r>
              <a:rPr b="0" lang="x-none" sz="3200" spc="-1" strike="noStrike">
                <a:solidFill>
                  <a:srgbClr val="ffff00"/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Ayrıca, </a:t>
            </a:r>
            <a:r>
              <a:rPr b="0" lang="tr-TR" sz="3200" spc="-1" strike="noStrike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/>
              </a:rPr>
              <a:t>kriz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</a:t>
            </a:r>
            <a:r>
              <a:rPr b="0" lang="tr-TR" sz="3200" spc="-1" strike="noStrike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/>
              </a:rPr>
              <a:t>yönetiminde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halkla ilişkiler teknikleri pazarlama faaliyetlerini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destekler</a:t>
            </a:r>
            <a:r>
              <a:rPr b="0" lang="x-none" sz="3200" spc="-1" strike="noStrike">
                <a:solidFill>
                  <a:srgbClr val="ffff00"/>
                </a:solidFill>
                <a:latin typeface="Times New Roman"/>
              </a:rPr>
              <a:t>.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just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s-ES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   </a:t>
            </a:r>
            <a:r>
              <a:rPr b="0" lang="es-ES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14</a:t>
            </a:r>
            <a:r>
              <a:rPr b="0" lang="x-none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.</a:t>
            </a:r>
            <a:r>
              <a:rPr b="0" lang="es-ES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MPR ve Sosyal Medya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/>
          </p:nvPr>
        </p:nvSpPr>
        <p:spPr>
          <a:xfrm>
            <a:off x="466200" y="1440000"/>
            <a:ext cx="10513800" cy="486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  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Markalar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, sosyal medya platformları aracılığıyla hedef kitlelerine ulaşabilir ve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algılarını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şekillendirebilir</a:t>
            </a:r>
            <a:r>
              <a:rPr b="0" lang="x-none" sz="3200" spc="-1" strike="noStrike">
                <a:solidFill>
                  <a:srgbClr val="ffff00"/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Bu süreçte,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etkileşim ve ölçümleme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önemlidir</a:t>
            </a:r>
            <a:r>
              <a:rPr b="0" lang="x-none" sz="3200" spc="-1" strike="noStrike">
                <a:solidFill>
                  <a:srgbClr val="ffff00"/>
                </a:solidFill>
                <a:latin typeface="Times New Roman"/>
              </a:rPr>
              <a:t>.  Örn ; #adidas gibi.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just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s-ES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   </a:t>
            </a:r>
            <a:r>
              <a:rPr b="0" lang="es-ES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15.  Dijital Pazarlama ve Halkla İlişkiler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Dijital pazarlama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,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halkla ilişkiler stratejilerinin etkisini artırmak için dijital kanalları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kullanır</a:t>
            </a:r>
            <a:r>
              <a:rPr b="0" lang="x-none" sz="3200" spc="-1" strike="noStrike">
                <a:solidFill>
                  <a:srgbClr val="ffff00"/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Bloglar, videolar, e-postalar ve influencer iş birlikleri,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MPR'nin dijitalleşen dünyadaki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araçlarıdır</a:t>
            </a:r>
            <a:r>
              <a:rPr b="0" lang="x-none" sz="3200" spc="-1" strike="noStrike">
                <a:solidFill>
                  <a:srgbClr val="ffff00"/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just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 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16. Etkinlik Yönetimi ve MPR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/>
          </p:nvPr>
        </p:nvSpPr>
        <p:spPr>
          <a:xfrm>
            <a:off x="540000" y="140904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Etkinlikler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,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halkla ilişkiler ve pazarlamanın bir arada kullanıldığı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güçlü araçlardan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biridir</a:t>
            </a:r>
            <a:r>
              <a:rPr b="0" lang="x-none" sz="3200" spc="-1" strike="noStrike">
                <a:solidFill>
                  <a:srgbClr val="ffff00"/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Yeni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ürün lansmanları, basın toplantıları ve sponsorluk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etkinlikleri</a:t>
            </a:r>
            <a:r>
              <a:rPr b="0" lang="x-none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MPR çalışmalarında sıkça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tercih edilir</a:t>
            </a:r>
            <a:r>
              <a:rPr b="0" lang="x-none" sz="3200" spc="-1" strike="noStrike">
                <a:solidFill>
                  <a:srgbClr val="ffff00"/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just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  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17. Medya İlişkileri ve MPR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644760" y="126000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   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Medya ilişkileri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, halkla ilişkilerin temel taşlarından biridir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ve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MPR süreçlerinde büyük rol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oynar</a:t>
            </a:r>
            <a:r>
              <a:rPr b="0" lang="x-none" sz="3200" spc="-1" strike="noStrike">
                <a:solidFill>
                  <a:srgbClr val="ffff00"/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Basın bültenleri, röportajlar ve haber değeri taşıyan etkinlikler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medya aracılığıyla geniş kitlelere ulaşmayı sağlar</a:t>
            </a:r>
            <a:r>
              <a:rPr b="0" lang="x-none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just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 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18. MPR ve Marka Bağlılığı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/>
          </p:nvPr>
        </p:nvSpPr>
        <p:spPr>
          <a:xfrm>
            <a:off x="720000" y="140904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MPR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,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tüketicilerle duygusal bağ kurarak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marka bağlılığını artırmayı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hedefler</a:t>
            </a:r>
            <a:r>
              <a:rPr b="0" lang="x-none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Sosyal sorumluluk projeleri ve toplumsal farkındalık kampanyaları,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bu bağlamda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etkili araçlardır</a:t>
            </a:r>
            <a:r>
              <a:rPr b="0" lang="x-none" sz="3200" spc="-1" strike="noStrike">
                <a:solidFill>
                  <a:srgbClr val="ffff00"/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Ağızdan ağıza pazarlamayı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da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destekler</a:t>
            </a:r>
            <a:r>
              <a:rPr b="0" lang="x-none" sz="3200" spc="-1" strike="noStrike">
                <a:solidFill>
                  <a:srgbClr val="ffff00"/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Bu süreç,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uzun vadeli bir strateji gerektirir</a:t>
            </a:r>
            <a:r>
              <a:rPr b="0" lang="x-none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.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just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 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19. Kriz Yönetiminde MPR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644760" y="126000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Kriz yönetimi,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reaktif MPR’nin en önemli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alanlarından biridir</a:t>
            </a:r>
            <a:r>
              <a:rPr b="0" lang="x-none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Markalar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, beklenmedik olaylar karşısında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hızlı ve stratejik bir iletişim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yürütmelidir</a:t>
            </a:r>
            <a:r>
              <a:rPr b="0" lang="x-none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Örneğin,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ürün geri çağırma veya negatif medya haberleri,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doğru yönetilmezse marka itibarına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zarar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verebilir</a:t>
            </a:r>
            <a:r>
              <a:rPr b="0" lang="x-none" sz="3200" spc="-1" strike="noStrike">
                <a:solidFill>
                  <a:srgbClr val="ffff00"/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Kriz sonrası değerlendirme ve raporlama,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gelecekte benzer durumlara hazırlık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sağlar</a:t>
            </a:r>
            <a:r>
              <a:rPr b="0" lang="x-none" sz="3200" spc="-1" strike="noStrike">
                <a:solidFill>
                  <a:srgbClr val="ffff00"/>
                </a:solidFill>
                <a:latin typeface="Times New Roman"/>
              </a:rPr>
              <a:t>.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just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  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20. MPR ve Tüketici Davranışları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838080" y="140904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MPR, tüketici davranışlarını etkileyerek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satın alma kararlarını yönlendirme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gücüne sahiptir</a:t>
            </a:r>
            <a:r>
              <a:rPr b="0" lang="x-none" sz="3200" spc="-1" strike="noStrike">
                <a:solidFill>
                  <a:srgbClr val="ffff00"/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Doğru hikaye anlatımı ve mesajlama, bu davranışların şekillenmesinde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etkilidir</a:t>
            </a:r>
            <a:r>
              <a:rPr b="0" lang="x-none" sz="3200" spc="-1" strike="noStrike">
                <a:solidFill>
                  <a:srgbClr val="ffff00"/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just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 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21. MPR'nin Başarısını Ölçmek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720000" y="140904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 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MPR’nin başarısını ölçmek için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medya görünürlüğü, hedef kitleye ulaşma oranı ve mesaj etkisi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gibi metrikler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kullanılır</a:t>
            </a:r>
            <a:r>
              <a:rPr b="0" lang="x-none" sz="3200" spc="-1" strike="noStrike">
                <a:solidFill>
                  <a:srgbClr val="ffff00"/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Dijital ortamda ise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web sitesi trafiği, sosyal medya etkileşimleri ve dönüşüm oranları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önemli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göstergelerdir</a:t>
            </a:r>
            <a:r>
              <a:rPr b="0" lang="x-none" sz="3200" spc="-1" strike="noStrike">
                <a:solidFill>
                  <a:srgbClr val="ffff00"/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just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a-DK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  </a:t>
            </a:r>
            <a:r>
              <a:rPr b="0" lang="da-DK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22. MPR ve Rekabet Avantajı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540000" y="126000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MPR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, markalara rakiplerine karşı önemli bir avantaj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sağlayabilir</a:t>
            </a:r>
            <a:r>
              <a:rPr b="0" lang="x-none" sz="3200" spc="-1" strike="noStrike">
                <a:solidFill>
                  <a:srgbClr val="ffff00"/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Örneğin,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yenilikçi bir ürün tanıtımı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veya başarılı bir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sosyal sorumluluk kampanyası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, markayı ön plana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çıkarabilir</a:t>
            </a:r>
            <a:r>
              <a:rPr b="0" lang="x-none" sz="3200" spc="-1" strike="noStrike">
                <a:solidFill>
                  <a:srgbClr val="ffff00"/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just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23. Küresel Pazarda MPR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540000" y="140904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   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Küresel pazarda MPR,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farklı kültürler ve beklentilere uygun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stratejiler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gerektirir</a:t>
            </a:r>
            <a:r>
              <a:rPr b="0" lang="x-none" sz="3200" spc="-1" strike="noStrike">
                <a:solidFill>
                  <a:srgbClr val="ffff00"/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Örneğin, bir ülkenin (Çin, ABD, Rusya, Türkiye)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değerlerine uygun sosyal sorumluluk projeleri,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markanın o bölgede kabul görmesini kolaylaştırır</a:t>
            </a:r>
            <a:r>
              <a:rPr b="0" lang="x-none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just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  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24. Sürdürülebilirlik ve MPR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644760" y="140904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 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MPR, sürdürülebilirlik projelerinin tanıtımında etkili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bir araçtır</a:t>
            </a:r>
            <a:r>
              <a:rPr b="0" lang="x-none" sz="3200" spc="-1" strike="noStrike">
                <a:solidFill>
                  <a:srgbClr val="ffff00"/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Çevre dostu uygulamalar, geri dönüşüm kampanyaları ve enerji tasarrufu projeleri,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MPR çalışmalarıyla geniş kitlelere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ulaştırılabilir</a:t>
            </a:r>
            <a:r>
              <a:rPr b="0" lang="x-none" sz="3200" spc="-1" strike="noStrike">
                <a:solidFill>
                  <a:srgbClr val="ffff00"/>
                </a:solidFill>
                <a:latin typeface="Times New Roman"/>
              </a:rPr>
              <a:t> ve bu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tüketici güvenini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artırır</a:t>
            </a:r>
            <a:r>
              <a:rPr b="0" lang="x-none" sz="3200" spc="-1" strike="noStrike">
                <a:solidFill>
                  <a:srgbClr val="ffff00"/>
                </a:solidFill>
                <a:latin typeface="Times New Roman"/>
              </a:rPr>
              <a:t>.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just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  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25. Yerel ve Küresel MPR Farkları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/>
          </p:nvPr>
        </p:nvSpPr>
        <p:spPr>
          <a:xfrm>
            <a:off x="540000" y="140904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rgbClr val="ffff00"/>
                </a:solidFill>
                <a:latin typeface="Times New Roman"/>
              </a:rPr>
              <a:t>  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Yerel MPR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, hedef kitlenin bulunduğu bölgenin </a:t>
            </a:r>
            <a:r>
              <a:rPr b="0" lang="tr-TR" sz="3200" spc="-1" strike="noStrike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/>
              </a:rPr>
              <a:t>kültürel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 değerlerine odaklanırken,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küresel MPR daha </a:t>
            </a:r>
            <a:r>
              <a:rPr b="0" lang="tr-TR" sz="3200" spc="-1" strike="noStrike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/>
              </a:rPr>
              <a:t>geniş çapta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mesajlar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iletir</a:t>
            </a:r>
            <a:r>
              <a:rPr b="0" lang="x-none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Örneğin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, bir ege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bölgesinde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etkili olan mesaj,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başka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bir doğu anadolu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bölgesinde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aynı etkiyi yaratmayabilir</a:t>
            </a:r>
            <a:r>
              <a:rPr b="0" lang="x-none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.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Bu nedenle,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</a:rPr>
              <a:t>strateji yerelleştirilmelidir</a:t>
            </a:r>
            <a:r>
              <a:rPr b="0" lang="x-none" sz="3200" spc="-1" strike="noStrike">
                <a:solidFill>
                  <a:schemeClr val="accent3"/>
                </a:solidFill>
                <a:latin typeface="Times New Roman"/>
              </a:rPr>
              <a:t>.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just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    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26. Etkili Bir MPR Planı Nasıl Hazırlanır?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540000" y="126000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   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  <a:ea typeface="Microsoft YaHei"/>
              </a:rPr>
              <a:t>Etkili bir MPR planı için </a:t>
            </a:r>
            <a:r>
              <a:rPr b="0" lang="tr-TR" sz="3200" spc="-1" strike="noStrike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/>
                <a:ea typeface="Microsoft YaHei"/>
              </a:rPr>
              <a:t> mesajın oluşturulması, doğru kanalların seçilmesi ve  hedef kitlenin belirlenmesi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gereklidir</a:t>
            </a:r>
            <a:r>
              <a:rPr b="0" lang="x-none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.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 Ayrıca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  <a:ea typeface="Microsoft YaHei"/>
              </a:rPr>
              <a:t>zamanlama, bütçe ve risk analizleri 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  <a:ea typeface="Microsoft YaHei"/>
              </a:rPr>
              <a:t>de planın bir parçası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olmalıdır</a:t>
            </a:r>
            <a:r>
              <a:rPr b="0" lang="x-none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.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 </a:t>
            </a:r>
            <a:r>
              <a:rPr b="0" lang="tr-TR" sz="3200" spc="-1" strike="noStrike">
                <a:solidFill>
                  <a:schemeClr val="accent3"/>
                </a:solidFill>
                <a:latin typeface="Times New Roman"/>
                <a:ea typeface="Microsoft YaHei"/>
              </a:rPr>
              <a:t>Sürekli ölçümleme ve geri bildirim</a:t>
            </a: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  <a:ea typeface="Microsoft YaHei"/>
              </a:rPr>
              <a:t>, planın etkili bir şekilde uygulanmasını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 sağlar</a:t>
            </a:r>
            <a:r>
              <a:rPr b="0" lang="x-none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.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 Son 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just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D</a:t>
            </a:r>
            <a:r>
              <a:rPr b="0" lang="tr-CY" sz="3200" spc="-1" strike="noStrike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</a:rPr>
              <a:t>eğerlendirme Soruları. 9. hafta Hİ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98888" lnSpcReduction="10000"/>
          </a:bodyPr>
          <a:p>
            <a:pPr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3200" spc="-1" strike="noStrike">
                <a:solidFill>
                  <a:schemeClr val="accent2"/>
                </a:solidFill>
                <a:latin typeface="Times New Roman"/>
              </a:rPr>
              <a:t>1. Aşağıdakilerden hangisi Grunig ve Hunt’un ortaya koymuş</a:t>
            </a:r>
            <a:r>
              <a:rPr b="1" lang="tr-CY" sz="3200" spc="-1" strike="noStrike">
                <a:solidFill>
                  <a:schemeClr val="accent2"/>
                </a:solidFill>
                <a:latin typeface="Times New Roman"/>
              </a:rPr>
              <a:t> </a:t>
            </a:r>
            <a:r>
              <a:rPr b="1" lang="tr-TR" sz="3200" spc="-1" strike="noStrike">
                <a:solidFill>
                  <a:schemeClr val="accent2"/>
                </a:solidFill>
                <a:latin typeface="Times New Roman"/>
              </a:rPr>
              <a:t>olduğu dört halkla ilişkiler modelinden biri değildir?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3200" spc="-1" strike="noStrike">
                <a:solidFill>
                  <a:srgbClr val="ffff00"/>
                </a:solidFill>
                <a:latin typeface="Times New Roman"/>
              </a:rPr>
              <a:t>a. Halkla ilişkiler gelişim modeli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3200" spc="-1" strike="noStrike">
                <a:solidFill>
                  <a:srgbClr val="ffff00"/>
                </a:solidFill>
                <a:latin typeface="Times New Roman"/>
              </a:rPr>
              <a:t>b. İki yönlü asimetrik model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3200" spc="-1" strike="noStrike">
                <a:solidFill>
                  <a:srgbClr val="ffff00"/>
                </a:solidFill>
                <a:latin typeface="Times New Roman"/>
              </a:rPr>
              <a:t>c. İki yönlü simetrik model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3200" spc="-1" strike="noStrike">
                <a:solidFill>
                  <a:srgbClr val="ffff00"/>
                </a:solidFill>
                <a:latin typeface="Times New Roman"/>
              </a:rPr>
              <a:t>d. Kamuyu bilgilendirme modeli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3200" spc="-1" strike="noStrike">
                <a:solidFill>
                  <a:srgbClr val="ffff00"/>
                </a:solidFill>
                <a:latin typeface="Times New Roman"/>
              </a:rPr>
              <a:t>e. Basın ajansı modeli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/>
          </p:nvPr>
        </p:nvSpPr>
        <p:spPr>
          <a:xfrm>
            <a:off x="406440" y="533520"/>
            <a:ext cx="11428200" cy="5641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3200" spc="-1" strike="noStrike">
                <a:solidFill>
                  <a:srgbClr val="92d050"/>
                </a:solidFill>
                <a:latin typeface="Times New Roman"/>
              </a:rPr>
              <a:t>2. Aşağıdakilerden hangisi pazarlama halkla ilişkilerinin</a:t>
            </a:r>
            <a:r>
              <a:rPr b="1" lang="tr-CY" sz="3200" spc="-1" strike="noStrike">
                <a:solidFill>
                  <a:srgbClr val="92d050"/>
                </a:solidFill>
                <a:latin typeface="Times New Roman"/>
              </a:rPr>
              <a:t> </a:t>
            </a:r>
            <a:r>
              <a:rPr b="1" lang="tr-TR" sz="3200" spc="-1" strike="noStrike">
                <a:solidFill>
                  <a:srgbClr val="92d050"/>
                </a:solidFill>
                <a:latin typeface="Times New Roman"/>
              </a:rPr>
              <a:t>ilk uygulayıcısı olarak değerlendirilebilir?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3200" spc="-1" strike="noStrike">
                <a:solidFill>
                  <a:srgbClr val="ffff00"/>
                </a:solidFill>
                <a:latin typeface="Times New Roman"/>
              </a:rPr>
              <a:t>a. Ivy Lee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3200" spc="-1" strike="noStrike">
                <a:solidFill>
                  <a:srgbClr val="ffff00"/>
                </a:solidFill>
                <a:latin typeface="Times New Roman"/>
              </a:rPr>
              <a:t>b. James Grunig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3200" spc="-1" strike="noStrike">
                <a:solidFill>
                  <a:srgbClr val="ffff00"/>
                </a:solidFill>
                <a:latin typeface="Times New Roman"/>
              </a:rPr>
              <a:t>c. George Bear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3200" spc="-1" strike="noStrike">
                <a:solidFill>
                  <a:srgbClr val="ffff00"/>
                </a:solidFill>
                <a:latin typeface="Times New Roman"/>
              </a:rPr>
              <a:t>d. Phineas Taylor Barnum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3200" spc="-1" strike="noStrike">
                <a:solidFill>
                  <a:srgbClr val="ffff00"/>
                </a:solidFill>
                <a:latin typeface="Times New Roman"/>
              </a:rPr>
              <a:t>e. Phillip Kotler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/>
          </p:nvPr>
        </p:nvSpPr>
        <p:spPr>
          <a:xfrm>
            <a:off x="431640" y="444600"/>
            <a:ext cx="11339280" cy="5730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1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3200" spc="-1" strike="noStrike">
                <a:solidFill>
                  <a:srgbClr val="92d050"/>
                </a:solidFill>
                <a:latin typeface="Times New Roman"/>
              </a:rPr>
              <a:t>3. 1980’li yıllarda pazarlama anlayışında meydana gelen</a:t>
            </a:r>
            <a:r>
              <a:rPr b="1" lang="tr-CY" sz="3200" spc="-1" strike="noStrike">
                <a:solidFill>
                  <a:srgbClr val="92d050"/>
                </a:solidFill>
                <a:latin typeface="Times New Roman"/>
              </a:rPr>
              <a:t> </a:t>
            </a:r>
            <a:r>
              <a:rPr b="1" lang="tr-TR" sz="3200" spc="-1" strike="noStrike">
                <a:solidFill>
                  <a:srgbClr val="92d050"/>
                </a:solidFill>
                <a:latin typeface="Times New Roman"/>
              </a:rPr>
              <a:t>değişimle aşağıdakilerden hangisi ön plana çıkmıştır?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1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3200" spc="-1" strike="noStrike">
                <a:solidFill>
                  <a:srgbClr val="ffff00"/>
                </a:solidFill>
                <a:latin typeface="Times New Roman"/>
              </a:rPr>
              <a:t>a. Ürün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1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3200" spc="-1" strike="noStrike">
                <a:solidFill>
                  <a:srgbClr val="ffff00"/>
                </a:solidFill>
                <a:latin typeface="Times New Roman"/>
              </a:rPr>
              <a:t>b. Tutundurma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1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3200" spc="-1" strike="noStrike">
                <a:solidFill>
                  <a:srgbClr val="ffff00"/>
                </a:solidFill>
                <a:latin typeface="Times New Roman"/>
              </a:rPr>
              <a:t>c. Satış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1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3200" spc="-1" strike="noStrike">
                <a:solidFill>
                  <a:srgbClr val="ffff00"/>
                </a:solidFill>
                <a:latin typeface="Times New Roman"/>
              </a:rPr>
              <a:t>d. Kâr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1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3200" spc="-1" strike="noStrike">
                <a:solidFill>
                  <a:srgbClr val="ffff00"/>
                </a:solidFill>
                <a:latin typeface="Times New Roman"/>
              </a:rPr>
              <a:t>e. Müşteri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/>
          </p:nvPr>
        </p:nvSpPr>
        <p:spPr>
          <a:xfrm>
            <a:off x="279360" y="520560"/>
            <a:ext cx="11618640" cy="5654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3200" spc="-1" strike="noStrike">
                <a:solidFill>
                  <a:srgbClr val="92d050"/>
                </a:solidFill>
                <a:latin typeface="Times New Roman"/>
                <a:ea typeface="Microsoft YaHei"/>
              </a:rPr>
              <a:t>  </a:t>
            </a:r>
            <a:r>
              <a:rPr b="1" lang="tr-TR" sz="3200" spc="-1" strike="noStrike">
                <a:solidFill>
                  <a:srgbClr val="92d050"/>
                </a:solidFill>
                <a:latin typeface="Times New Roman"/>
                <a:ea typeface="Microsoft YaHei"/>
              </a:rPr>
              <a:t>4: MPR’nin (Pazarlama Amaçlı Halkla İlişkiler) temel hedeflerinden biri nedir?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rgbClr val="92d050"/>
                </a:solidFill>
                <a:latin typeface="Times New Roman"/>
                <a:ea typeface="Microsoft YaHei"/>
              </a:rPr>
              <a:t>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 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a) Ürünlerin fiyatını düşürmek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  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b) Marka bilinirliğini artırmak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  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c) Rekabeti artırmak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  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d) Yalnızca kriz yönetimi sağlamak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  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e) Tüm pazarlama araçlarını kullanmak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/>
          </p:nvPr>
        </p:nvSpPr>
        <p:spPr>
          <a:xfrm>
            <a:off x="304920" y="419040"/>
            <a:ext cx="11504520" cy="5756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3200" spc="-1" strike="noStrike">
                <a:solidFill>
                  <a:srgbClr val="92d050"/>
                </a:solidFill>
                <a:latin typeface="Times New Roman"/>
              </a:rPr>
              <a:t>    </a:t>
            </a:r>
            <a:r>
              <a:rPr b="1" lang="tr-TR" sz="3200" spc="-1" strike="noStrike">
                <a:solidFill>
                  <a:srgbClr val="92d050"/>
                </a:solidFill>
                <a:latin typeface="Times New Roman"/>
              </a:rPr>
              <a:t>5. </a:t>
            </a:r>
            <a:r>
              <a:rPr b="1" lang="tr-TR" sz="3200" spc="-1" strike="noStrike">
                <a:solidFill>
                  <a:srgbClr val="92d050"/>
                </a:solidFill>
                <a:latin typeface="Times New Roman"/>
                <a:ea typeface="Microsoft YaHei"/>
              </a:rPr>
              <a:t>Aşağıdakilerden hangisi pazarlama iletişim araçlarından biri değildir?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rgbClr val="92d050"/>
                </a:solidFill>
                <a:latin typeface="Times New Roman"/>
                <a:ea typeface="Microsoft YaHei"/>
              </a:rPr>
              <a:t>  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a) Reklam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  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b) Etkinlik yönetimi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  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c) Sosyal medya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  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d) İnsan kaynakları politikaları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  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e) Medya ilişkileri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/>
          </p:nvPr>
        </p:nvSpPr>
        <p:spPr>
          <a:xfrm>
            <a:off x="419040" y="533520"/>
            <a:ext cx="11542680" cy="5641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3200" spc="-1" strike="noStrike">
                <a:solidFill>
                  <a:schemeClr val="accent2"/>
                </a:solidFill>
                <a:latin typeface="Times New Roman"/>
              </a:rPr>
              <a:t>6. Aşağıdakilerden hangisi Kotler’in halkla ilişkiler ile pazarlama</a:t>
            </a:r>
            <a:r>
              <a:rPr b="1" lang="tr-CY" sz="3200" spc="-1" strike="noStrike">
                <a:solidFill>
                  <a:schemeClr val="accent2"/>
                </a:solidFill>
                <a:latin typeface="Times New Roman"/>
              </a:rPr>
              <a:t> </a:t>
            </a:r>
            <a:r>
              <a:rPr b="1" lang="tr-TR" sz="3200" spc="-1" strike="noStrike">
                <a:solidFill>
                  <a:schemeClr val="accent2"/>
                </a:solidFill>
                <a:latin typeface="Times New Roman"/>
              </a:rPr>
              <a:t>arasındaki ilişkiyi açıklayan modellerden biri değildir?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3200" spc="-1" strike="noStrike">
                <a:solidFill>
                  <a:srgbClr val="ffff00"/>
                </a:solidFill>
                <a:latin typeface="Times New Roman"/>
              </a:rPr>
              <a:t>a. Pazarlama amaçlı halkla ilişkiler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3200" spc="-1" strike="noStrike">
                <a:solidFill>
                  <a:srgbClr val="ffff00"/>
                </a:solidFill>
                <a:latin typeface="Times New Roman"/>
              </a:rPr>
              <a:t>b. Eşit, fakat üst üste binen fonksiyonlar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3200" spc="-1" strike="noStrike">
                <a:solidFill>
                  <a:srgbClr val="ffff00"/>
                </a:solidFill>
                <a:latin typeface="Times New Roman"/>
              </a:rPr>
              <a:t>c. Pazarlamanın baskın olması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3200" spc="-1" strike="noStrike">
                <a:solidFill>
                  <a:srgbClr val="ffff00"/>
                </a:solidFill>
                <a:latin typeface="Times New Roman"/>
              </a:rPr>
              <a:t>d. Halkla ilişkilerin baskın olması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3200" spc="-1" strike="noStrike">
                <a:solidFill>
                  <a:srgbClr val="ffff00"/>
                </a:solidFill>
                <a:latin typeface="Times New Roman"/>
              </a:rPr>
              <a:t>e. Aynı fonksiyon olarak pazarlama ve halkla ilişkiler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/>
          </p:nvPr>
        </p:nvSpPr>
        <p:spPr>
          <a:xfrm>
            <a:off x="291960" y="571680"/>
            <a:ext cx="11517120" cy="5603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3200" spc="-1" strike="noStrike">
                <a:solidFill>
                  <a:schemeClr val="accent2"/>
                </a:solidFill>
                <a:latin typeface="Times New Roman"/>
              </a:rPr>
              <a:t>   </a:t>
            </a:r>
            <a:r>
              <a:rPr b="1" lang="tr-TR" sz="3200" spc="-1" strike="noStrike">
                <a:solidFill>
                  <a:schemeClr val="accent2"/>
                </a:solidFill>
                <a:latin typeface="Times New Roman"/>
              </a:rPr>
              <a:t>7. </a:t>
            </a:r>
            <a:r>
              <a:rPr b="1" lang="tr-TR" sz="3200" spc="-1" strike="noStrike">
                <a:solidFill>
                  <a:schemeClr val="accent2"/>
                </a:solidFill>
                <a:latin typeface="Times New Roman"/>
                <a:ea typeface="Microsoft YaHei"/>
              </a:rPr>
              <a:t>Reaktif pazarlama halkla ilişkilerinin amacı nedir?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  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a) Yeni pazarlar oluşturmak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  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b) Krizlere hızlı yanıt vermek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  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c) Marka bilinirliğini artırmak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  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d) Sosyal medya içeriklerini planlamak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  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e) Reklam stratejileri geliştirmek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/>
          </p:nvPr>
        </p:nvSpPr>
        <p:spPr>
          <a:xfrm>
            <a:off x="419040" y="380880"/>
            <a:ext cx="11364840" cy="5794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3200" spc="-1" strike="noStrike">
                <a:solidFill>
                  <a:schemeClr val="accent2"/>
                </a:solidFill>
                <a:latin typeface="Times New Roman"/>
              </a:rPr>
              <a:t>  </a:t>
            </a:r>
            <a:r>
              <a:rPr b="1" lang="tr-TR" sz="3200" spc="-1" strike="noStrike">
                <a:solidFill>
                  <a:schemeClr val="accent2"/>
                </a:solidFill>
                <a:latin typeface="Times New Roman"/>
              </a:rPr>
              <a:t>8. </a:t>
            </a:r>
            <a:r>
              <a:rPr b="1" lang="tr-TR" sz="3200" spc="-1" strike="noStrike">
                <a:solidFill>
                  <a:schemeClr val="accent2"/>
                </a:solidFill>
                <a:latin typeface="Times New Roman"/>
                <a:ea typeface="Microsoft YaHei"/>
              </a:rPr>
              <a:t>Bir markanın sosyal medyayı MPR aracı olarak kullanmasındaki temel amaç nedir?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  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a) Ürün fiyatlarını düşürmek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  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b) Tüketici etkileşimini artırmak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  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c) Sadece reklam yapmak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  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d) Çalışan memnuniyetini artırmak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   </a:t>
            </a:r>
            <a:r>
              <a:rPr b="0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e) Kurumsal kültür geliştirmek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/>
          </p:nvPr>
        </p:nvSpPr>
        <p:spPr>
          <a:xfrm>
            <a:off x="457200" y="380880"/>
            <a:ext cx="11351880" cy="5794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3200" spc="-1" strike="noStrike">
                <a:solidFill>
                  <a:schemeClr val="accent2"/>
                </a:solidFill>
                <a:latin typeface="Times New Roman"/>
              </a:rPr>
              <a:t>    </a:t>
            </a:r>
            <a:r>
              <a:rPr b="1" lang="tr-TR" sz="3200" spc="-1" strike="noStrike">
                <a:solidFill>
                  <a:schemeClr val="accent2"/>
                </a:solidFill>
                <a:latin typeface="Times New Roman"/>
              </a:rPr>
              <a:t>9.</a:t>
            </a:r>
            <a:r>
              <a:rPr b="1" lang="tr-TR" sz="3200" spc="-1" strike="noStrike">
                <a:solidFill>
                  <a:schemeClr val="accent2"/>
                </a:solidFill>
                <a:latin typeface="Times New Roman"/>
                <a:ea typeface="Microsoft YaHei"/>
              </a:rPr>
              <a:t> MPR’nin başarısını ölçmek için aşağıdakilerden hangisi kullanılmaz?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1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   </a:t>
            </a:r>
            <a:r>
              <a:rPr b="1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a) Medya görünürlüğü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1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   </a:t>
            </a:r>
            <a:r>
              <a:rPr b="1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b) Sosyal medya etkileşimleri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1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   </a:t>
            </a:r>
            <a:r>
              <a:rPr b="1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c) Web trafiği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1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   </a:t>
            </a:r>
            <a:r>
              <a:rPr b="1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d) Ürün maliyet analizleri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1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   </a:t>
            </a:r>
            <a:r>
              <a:rPr b="1" lang="tr-TR" sz="3200" spc="-1" strike="noStrike">
                <a:solidFill>
                  <a:srgbClr val="ffff00"/>
                </a:solidFill>
                <a:latin typeface="Times New Roman"/>
                <a:ea typeface="Microsoft YaHei"/>
              </a:rPr>
              <a:t>e) Hedef kitleye ulaşma oranı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/>
          </p:nvPr>
        </p:nvSpPr>
        <p:spPr>
          <a:xfrm>
            <a:off x="457200" y="291960"/>
            <a:ext cx="11491560" cy="5883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3200" spc="-1" strike="noStrike">
                <a:solidFill>
                  <a:schemeClr val="accent2"/>
                </a:solidFill>
                <a:latin typeface="Times New Roman"/>
              </a:rPr>
              <a:t>10. Aşağıdakilerden hangisi pazarlama amaçlı halkla ilişkilerin</a:t>
            </a:r>
            <a:r>
              <a:rPr b="1" lang="tr-CY" sz="3200" spc="-1" strike="noStrike">
                <a:solidFill>
                  <a:schemeClr val="accent2"/>
                </a:solidFill>
                <a:latin typeface="Times New Roman"/>
              </a:rPr>
              <a:t> </a:t>
            </a:r>
            <a:r>
              <a:rPr b="1" lang="tr-TR" sz="3200" spc="-1" strike="noStrike">
                <a:solidFill>
                  <a:schemeClr val="accent2"/>
                </a:solidFill>
                <a:latin typeface="Times New Roman"/>
              </a:rPr>
              <a:t>kullanım yerlerinden biri değildir?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3200" spc="-1" strike="noStrike">
                <a:solidFill>
                  <a:srgbClr val="ffff00"/>
                </a:solidFill>
                <a:latin typeface="Times New Roman"/>
              </a:rPr>
              <a:t>a. Reklamdan önce haber yapmak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3200" spc="-1" strike="noStrike">
                <a:solidFill>
                  <a:srgbClr val="ffff00"/>
                </a:solidFill>
                <a:latin typeface="Times New Roman"/>
              </a:rPr>
              <a:t>b. Lider ve uzman olarak şirketi konumlandırmak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3200" spc="-1" strike="noStrike">
                <a:solidFill>
                  <a:srgbClr val="ffff00"/>
                </a:solidFill>
                <a:latin typeface="Times New Roman"/>
              </a:rPr>
              <a:t>c. Başlık sponsorluğu vasıtasıyla markanın bilinirliğini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3200" spc="-1" strike="noStrike">
                <a:solidFill>
                  <a:srgbClr val="ffff00"/>
                </a:solidFill>
                <a:latin typeface="Times New Roman"/>
              </a:rPr>
              <a:t>artırmak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3200" spc="-1" strike="noStrike">
                <a:solidFill>
                  <a:srgbClr val="ffff00"/>
                </a:solidFill>
                <a:latin typeface="Times New Roman"/>
              </a:rPr>
              <a:t>d. Hedef kitle ile uyum sağlanacak karşılıklı ilişkileri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3200" spc="-1" strike="noStrike">
                <a:solidFill>
                  <a:srgbClr val="ffff00"/>
                </a:solidFill>
                <a:latin typeface="Times New Roman"/>
              </a:rPr>
              <a:t>gerçekleştirmek.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  <a:p>
            <a:pPr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3200" spc="-1" strike="noStrike">
                <a:solidFill>
                  <a:srgbClr val="ffff00"/>
                </a:solidFill>
                <a:latin typeface="Times New Roman"/>
              </a:rPr>
              <a:t>e. Eski ürünlerin yeni faydalarını duyurmak</a:t>
            </a:r>
            <a:endParaRPr b="0" lang="tr-TR" sz="3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eması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eması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 Teması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 Teması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 Teması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 Teması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 Teması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 Teması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Office Teması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Office Teması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Office Teması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Office Teması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801</TotalTime>
  <Application>LibreOffice/24.2.2.2$Windows_X86_64 LibreOffice_project/d56cc158d8a96260b836f100ef4b4ef25d6f1a01</Application>
  <AppVersion>15.0000</AppVersion>
  <Words>2326</Words>
  <Paragraphs>152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2024-11-24T04:09:31Z</dcterms:created>
  <dc:creator>erhan çitil</dc:creator>
  <dc:description/>
  <dc:language>tr-TR</dc:language>
  <cp:lastModifiedBy/>
  <dcterms:modified xsi:type="dcterms:W3CDTF">2025-12-04T10:31:48Z</dcterms:modified>
  <cp:revision>189</cp:revision>
  <dc:subject/>
  <dc:title>1: Kavram Olarak Halkla İlişkiler ve Pazarlama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Geniş ekran</vt:lpwstr>
  </property>
  <property fmtid="{D5CDD505-2E9C-101B-9397-08002B2CF9AE}" pid="3" name="Slides">
    <vt:i4>43</vt:i4>
  </property>
</Properties>
</file>